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7" r:id="rId2"/>
    <p:sldId id="266" r:id="rId3"/>
    <p:sldId id="280" r:id="rId4"/>
    <p:sldId id="278" r:id="rId5"/>
    <p:sldId id="279" r:id="rId6"/>
    <p:sldId id="283" r:id="rId7"/>
    <p:sldId id="262" r:id="rId8"/>
    <p:sldId id="264" r:id="rId9"/>
    <p:sldId id="284" r:id="rId10"/>
    <p:sldId id="267" r:id="rId11"/>
    <p:sldId id="268" r:id="rId12"/>
    <p:sldId id="269" r:id="rId13"/>
    <p:sldId id="270" r:id="rId14"/>
    <p:sldId id="271" r:id="rId15"/>
    <p:sldId id="272" r:id="rId16"/>
    <p:sldId id="273" r:id="rId17"/>
    <p:sldId id="265" r:id="rId18"/>
    <p:sldId id="285" r:id="rId1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A4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620"/>
    <p:restoredTop sz="94660"/>
  </p:normalViewPr>
  <p:slideViewPr>
    <p:cSldViewPr>
      <p:cViewPr varScale="1">
        <p:scale>
          <a:sx n="65" d="100"/>
          <a:sy n="65" d="100"/>
        </p:scale>
        <p:origin x="-192"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B342F16-0A45-4626-8D70-3E82C295F44A}" type="doc">
      <dgm:prSet loTypeId="urn:microsoft.com/office/officeart/2005/8/layout/vList3" loCatId="list" qsTypeId="urn:microsoft.com/office/officeart/2005/8/quickstyle/3d2" qsCatId="3D" csTypeId="urn:microsoft.com/office/officeart/2005/8/colors/accent1_2" csCatId="accent1" phldr="1"/>
      <dgm:spPr/>
      <dgm:t>
        <a:bodyPr/>
        <a:lstStyle/>
        <a:p>
          <a:endParaRPr lang="fr-FR"/>
        </a:p>
      </dgm:t>
    </dgm:pt>
    <dgm:pt modelId="{B0F7C706-69A8-44A2-A19A-22017E15D596}">
      <dgm:prSet/>
      <dgm:spPr/>
      <dgm:t>
        <a:bodyPr/>
        <a:lstStyle/>
        <a:p>
          <a:pPr rtl="1"/>
          <a:endParaRPr lang="fr-FR" dirty="0"/>
        </a:p>
      </dgm:t>
    </dgm:pt>
    <dgm:pt modelId="{702AB669-3E9E-4D30-A78D-5497F397ED55}" type="parTrans" cxnId="{B874C39C-0523-4BAC-A948-4B3DBD5F69DC}">
      <dgm:prSet/>
      <dgm:spPr/>
      <dgm:t>
        <a:bodyPr/>
        <a:lstStyle/>
        <a:p>
          <a:endParaRPr lang="fr-FR"/>
        </a:p>
      </dgm:t>
    </dgm:pt>
    <dgm:pt modelId="{E5EDA7AF-2E3E-4D37-AA89-E93D4078F542}" type="sibTrans" cxnId="{B874C39C-0523-4BAC-A948-4B3DBD5F69DC}">
      <dgm:prSet/>
      <dgm:spPr/>
      <dgm:t>
        <a:bodyPr/>
        <a:lstStyle/>
        <a:p>
          <a:endParaRPr lang="fr-FR"/>
        </a:p>
      </dgm:t>
    </dgm:pt>
    <dgm:pt modelId="{A1C90EFC-E4DF-41DB-9157-71C9F7190D9E}">
      <dgm:prSet/>
      <dgm:spPr/>
      <dgm:t>
        <a:bodyPr/>
        <a:lstStyle/>
        <a:p>
          <a:pPr rtl="1"/>
          <a:endParaRPr lang="fr-FR" dirty="0"/>
        </a:p>
      </dgm:t>
    </dgm:pt>
    <dgm:pt modelId="{5A9037FB-EFAE-413A-ABF0-E85AB6891CF1}" type="parTrans" cxnId="{E02AB986-91A6-4057-A6B0-D6B9EFB2C63D}">
      <dgm:prSet/>
      <dgm:spPr/>
      <dgm:t>
        <a:bodyPr/>
        <a:lstStyle/>
        <a:p>
          <a:endParaRPr lang="fr-FR"/>
        </a:p>
      </dgm:t>
    </dgm:pt>
    <dgm:pt modelId="{775219A5-9F6C-4D37-ABAE-53B367DA9429}" type="sibTrans" cxnId="{E02AB986-91A6-4057-A6B0-D6B9EFB2C63D}">
      <dgm:prSet/>
      <dgm:spPr/>
      <dgm:t>
        <a:bodyPr/>
        <a:lstStyle/>
        <a:p>
          <a:endParaRPr lang="fr-FR"/>
        </a:p>
      </dgm:t>
    </dgm:pt>
    <dgm:pt modelId="{F76716C5-0BE1-4AED-894F-2443039840C8}">
      <dgm:prSet/>
      <dgm:spPr/>
      <dgm:t>
        <a:bodyPr/>
        <a:lstStyle/>
        <a:p>
          <a:pPr rtl="1"/>
          <a:endParaRPr lang="fr-FR" dirty="0"/>
        </a:p>
      </dgm:t>
    </dgm:pt>
    <dgm:pt modelId="{EE9D114B-D093-4BFA-9CBB-5F6615CE1F9B}" type="parTrans" cxnId="{2F5F7102-8774-441F-A751-DF20AB04DC57}">
      <dgm:prSet/>
      <dgm:spPr/>
      <dgm:t>
        <a:bodyPr/>
        <a:lstStyle/>
        <a:p>
          <a:endParaRPr lang="fr-FR"/>
        </a:p>
      </dgm:t>
    </dgm:pt>
    <dgm:pt modelId="{BDEEF9D8-B31C-4C56-B4E3-24843DD7B724}" type="sibTrans" cxnId="{2F5F7102-8774-441F-A751-DF20AB04DC57}">
      <dgm:prSet/>
      <dgm:spPr/>
      <dgm:t>
        <a:bodyPr/>
        <a:lstStyle/>
        <a:p>
          <a:endParaRPr lang="fr-FR"/>
        </a:p>
      </dgm:t>
    </dgm:pt>
    <dgm:pt modelId="{2E11DE85-1759-40BA-9CCB-3F6C01BBBCC4}">
      <dgm:prSet/>
      <dgm:spPr/>
      <dgm:t>
        <a:bodyPr/>
        <a:lstStyle/>
        <a:p>
          <a:pPr rtl="1"/>
          <a:endParaRPr lang="fr-FR" dirty="0"/>
        </a:p>
      </dgm:t>
    </dgm:pt>
    <dgm:pt modelId="{D20580D7-A8F5-435F-BF14-C2E7717C903D}" type="parTrans" cxnId="{C697945D-C67A-40C4-9750-355C5FDD7D51}">
      <dgm:prSet/>
      <dgm:spPr/>
      <dgm:t>
        <a:bodyPr/>
        <a:lstStyle/>
        <a:p>
          <a:endParaRPr lang="fr-FR"/>
        </a:p>
      </dgm:t>
    </dgm:pt>
    <dgm:pt modelId="{EECC0ED6-A001-4DF1-AF91-D44E4C3FBAD7}" type="sibTrans" cxnId="{C697945D-C67A-40C4-9750-355C5FDD7D51}">
      <dgm:prSet/>
      <dgm:spPr/>
      <dgm:t>
        <a:bodyPr/>
        <a:lstStyle/>
        <a:p>
          <a:endParaRPr lang="fr-FR"/>
        </a:p>
      </dgm:t>
    </dgm:pt>
    <dgm:pt modelId="{00C50B0A-A6E0-4447-8988-9F1C7E4EE1B9}" type="pres">
      <dgm:prSet presAssocID="{2B342F16-0A45-4626-8D70-3E82C295F44A}" presName="linearFlow" presStyleCnt="0">
        <dgm:presLayoutVars>
          <dgm:dir/>
          <dgm:resizeHandles val="exact"/>
        </dgm:presLayoutVars>
      </dgm:prSet>
      <dgm:spPr/>
      <dgm:t>
        <a:bodyPr/>
        <a:lstStyle/>
        <a:p>
          <a:endParaRPr lang="fr-FR"/>
        </a:p>
      </dgm:t>
    </dgm:pt>
    <dgm:pt modelId="{83191916-F04B-4FC2-9C3E-E1AE0B61667D}" type="pres">
      <dgm:prSet presAssocID="{B0F7C706-69A8-44A2-A19A-22017E15D596}" presName="composite" presStyleCnt="0"/>
      <dgm:spPr/>
      <dgm:t>
        <a:bodyPr/>
        <a:lstStyle/>
        <a:p>
          <a:endParaRPr lang="fr-FR"/>
        </a:p>
      </dgm:t>
    </dgm:pt>
    <dgm:pt modelId="{78E48955-41DD-4471-A710-05CD8544ECF3}" type="pres">
      <dgm:prSet presAssocID="{B0F7C706-69A8-44A2-A19A-22017E15D596}" presName="imgShp" presStyleLbl="fgImgPlace1" presStyleIdx="0" presStyleCnt="4" custLinFactX="400000" custLinFactNeighborX="496827" custLinFactNeighborY="9445"/>
      <dgm:spPr/>
      <dgm:t>
        <a:bodyPr/>
        <a:lstStyle/>
        <a:p>
          <a:endParaRPr lang="fr-FR"/>
        </a:p>
      </dgm:t>
    </dgm:pt>
    <dgm:pt modelId="{DBA8F3FA-DB73-4DA1-9B56-6B5297CDC7EF}" type="pres">
      <dgm:prSet presAssocID="{B0F7C706-69A8-44A2-A19A-22017E15D596}" presName="txShp" presStyleLbl="node1" presStyleIdx="0" presStyleCnt="4" custAng="10800000" custScaleX="134762" custLinFactNeighborX="-9079">
        <dgm:presLayoutVars>
          <dgm:bulletEnabled val="1"/>
        </dgm:presLayoutVars>
      </dgm:prSet>
      <dgm:spPr/>
      <dgm:t>
        <a:bodyPr/>
        <a:lstStyle/>
        <a:p>
          <a:endParaRPr lang="fr-FR"/>
        </a:p>
      </dgm:t>
    </dgm:pt>
    <dgm:pt modelId="{0AFE00D1-33AF-4D63-A0FA-84C8C3DC793A}" type="pres">
      <dgm:prSet presAssocID="{E5EDA7AF-2E3E-4D37-AA89-E93D4078F542}" presName="spacing" presStyleCnt="0"/>
      <dgm:spPr/>
      <dgm:t>
        <a:bodyPr/>
        <a:lstStyle/>
        <a:p>
          <a:endParaRPr lang="fr-FR"/>
        </a:p>
      </dgm:t>
    </dgm:pt>
    <dgm:pt modelId="{1D1F8174-5813-46BB-A0D1-F29E502765F3}" type="pres">
      <dgm:prSet presAssocID="{A1C90EFC-E4DF-41DB-9157-71C9F7190D9E}" presName="composite" presStyleCnt="0"/>
      <dgm:spPr/>
      <dgm:t>
        <a:bodyPr/>
        <a:lstStyle/>
        <a:p>
          <a:endParaRPr lang="fr-FR"/>
        </a:p>
      </dgm:t>
    </dgm:pt>
    <dgm:pt modelId="{8155E5B2-0593-4066-8B75-81AA56A81547}" type="pres">
      <dgm:prSet presAssocID="{A1C90EFC-E4DF-41DB-9157-71C9F7190D9E}" presName="imgShp" presStyleLbl="fgImgPlace1" presStyleIdx="1" presStyleCnt="4" custLinFactX="400000" custLinFactNeighborX="498748" custLinFactNeighborY="5954"/>
      <dgm:spPr/>
      <dgm:t>
        <a:bodyPr/>
        <a:lstStyle/>
        <a:p>
          <a:endParaRPr lang="fr-FR"/>
        </a:p>
      </dgm:t>
    </dgm:pt>
    <dgm:pt modelId="{67A6F63D-A2A9-4214-868B-61E47F4FE178}" type="pres">
      <dgm:prSet presAssocID="{A1C90EFC-E4DF-41DB-9157-71C9F7190D9E}" presName="txShp" presStyleLbl="node1" presStyleIdx="1" presStyleCnt="4" custAng="10800000" custScaleX="134684" custLinFactNeighborX="-9040" custLinFactNeighborY="-4343">
        <dgm:presLayoutVars>
          <dgm:bulletEnabled val="1"/>
        </dgm:presLayoutVars>
      </dgm:prSet>
      <dgm:spPr/>
      <dgm:t>
        <a:bodyPr/>
        <a:lstStyle/>
        <a:p>
          <a:endParaRPr lang="fr-FR"/>
        </a:p>
      </dgm:t>
    </dgm:pt>
    <dgm:pt modelId="{2C02EC5E-A79C-4337-BF3B-63C5EAA83071}" type="pres">
      <dgm:prSet presAssocID="{775219A5-9F6C-4D37-ABAE-53B367DA9429}" presName="spacing" presStyleCnt="0"/>
      <dgm:spPr/>
      <dgm:t>
        <a:bodyPr/>
        <a:lstStyle/>
        <a:p>
          <a:endParaRPr lang="fr-FR"/>
        </a:p>
      </dgm:t>
    </dgm:pt>
    <dgm:pt modelId="{625D9975-3D14-41AB-B27F-E85DFB8179EE}" type="pres">
      <dgm:prSet presAssocID="{2E11DE85-1759-40BA-9CCB-3F6C01BBBCC4}" presName="composite" presStyleCnt="0"/>
      <dgm:spPr/>
    </dgm:pt>
    <dgm:pt modelId="{35843182-1D3D-49A5-9E39-BCDFEAC4D2B8}" type="pres">
      <dgm:prSet presAssocID="{2E11DE85-1759-40BA-9CCB-3F6C01BBBCC4}" presName="imgShp" presStyleLbl="fgImgPlace1" presStyleIdx="2" presStyleCnt="4" custLinFactX="400000" custLinFactNeighborX="483337" custLinFactNeighborY="-4303"/>
      <dgm:spPr/>
    </dgm:pt>
    <dgm:pt modelId="{2C04EA66-3C51-4923-9D4C-A1EF1428654F}" type="pres">
      <dgm:prSet presAssocID="{2E11DE85-1759-40BA-9CCB-3F6C01BBBCC4}" presName="txShp" presStyleLbl="node1" presStyleIdx="2" presStyleCnt="4" custAng="10800000" custScaleX="134646" custLinFactNeighborX="-28312" custLinFactNeighborY="-4571">
        <dgm:presLayoutVars>
          <dgm:bulletEnabled val="1"/>
        </dgm:presLayoutVars>
      </dgm:prSet>
      <dgm:spPr/>
      <dgm:t>
        <a:bodyPr/>
        <a:lstStyle/>
        <a:p>
          <a:endParaRPr lang="fr-FR"/>
        </a:p>
      </dgm:t>
    </dgm:pt>
    <dgm:pt modelId="{F1648DDD-D60A-4B41-AC23-C5AD8B784F5C}" type="pres">
      <dgm:prSet presAssocID="{EECC0ED6-A001-4DF1-AF91-D44E4C3FBAD7}" presName="spacing" presStyleCnt="0"/>
      <dgm:spPr/>
    </dgm:pt>
    <dgm:pt modelId="{63567B62-B9C3-4CC2-96AD-6A54E4ED5E1B}" type="pres">
      <dgm:prSet presAssocID="{F76716C5-0BE1-4AED-894F-2443039840C8}" presName="composite" presStyleCnt="0"/>
      <dgm:spPr/>
      <dgm:t>
        <a:bodyPr/>
        <a:lstStyle/>
        <a:p>
          <a:endParaRPr lang="fr-FR"/>
        </a:p>
      </dgm:t>
    </dgm:pt>
    <dgm:pt modelId="{7E6AC314-6E87-4F7F-8C11-DEFA9B5920A1}" type="pres">
      <dgm:prSet presAssocID="{F76716C5-0BE1-4AED-894F-2443039840C8}" presName="imgShp" presStyleLbl="fgImgPlace1" presStyleIdx="3" presStyleCnt="4" custLinFactX="400000" custLinFactNeighborX="499107" custLinFactNeighborY="4643"/>
      <dgm:spPr/>
      <dgm:t>
        <a:bodyPr/>
        <a:lstStyle/>
        <a:p>
          <a:endParaRPr lang="fr-FR"/>
        </a:p>
      </dgm:t>
    </dgm:pt>
    <dgm:pt modelId="{1559994D-F583-4D52-B975-B230D5615E7B}" type="pres">
      <dgm:prSet presAssocID="{F76716C5-0BE1-4AED-894F-2443039840C8}" presName="txShp" presStyleLbl="node1" presStyleIdx="3" presStyleCnt="4" custAng="10800000" custScaleX="135078" custLinFactNeighborX="-9237">
        <dgm:presLayoutVars>
          <dgm:bulletEnabled val="1"/>
        </dgm:presLayoutVars>
      </dgm:prSet>
      <dgm:spPr/>
      <dgm:t>
        <a:bodyPr/>
        <a:lstStyle/>
        <a:p>
          <a:endParaRPr lang="fr-FR"/>
        </a:p>
      </dgm:t>
    </dgm:pt>
  </dgm:ptLst>
  <dgm:cxnLst>
    <dgm:cxn modelId="{D207EE45-6B07-44BC-ACFC-44987EE57FB6}" type="presOf" srcId="{F76716C5-0BE1-4AED-894F-2443039840C8}" destId="{1559994D-F583-4D52-B975-B230D5615E7B}" srcOrd="0" destOrd="0" presId="urn:microsoft.com/office/officeart/2005/8/layout/vList3"/>
    <dgm:cxn modelId="{B874C39C-0523-4BAC-A948-4B3DBD5F69DC}" srcId="{2B342F16-0A45-4626-8D70-3E82C295F44A}" destId="{B0F7C706-69A8-44A2-A19A-22017E15D596}" srcOrd="0" destOrd="0" parTransId="{702AB669-3E9E-4D30-A78D-5497F397ED55}" sibTransId="{E5EDA7AF-2E3E-4D37-AA89-E93D4078F542}"/>
    <dgm:cxn modelId="{E95EAF51-2675-445E-8B12-9631AB8D33AD}" type="presOf" srcId="{B0F7C706-69A8-44A2-A19A-22017E15D596}" destId="{DBA8F3FA-DB73-4DA1-9B56-6B5297CDC7EF}" srcOrd="0" destOrd="0" presId="urn:microsoft.com/office/officeart/2005/8/layout/vList3"/>
    <dgm:cxn modelId="{D273B5B1-4CD3-4859-8C64-5441F28CAFA4}" type="presOf" srcId="{2E11DE85-1759-40BA-9CCB-3F6C01BBBCC4}" destId="{2C04EA66-3C51-4923-9D4C-A1EF1428654F}" srcOrd="0" destOrd="0" presId="urn:microsoft.com/office/officeart/2005/8/layout/vList3"/>
    <dgm:cxn modelId="{D4AC9219-C3F2-46B5-9161-341B422FA3AE}" type="presOf" srcId="{2B342F16-0A45-4626-8D70-3E82C295F44A}" destId="{00C50B0A-A6E0-4447-8988-9F1C7E4EE1B9}" srcOrd="0" destOrd="0" presId="urn:microsoft.com/office/officeart/2005/8/layout/vList3"/>
    <dgm:cxn modelId="{DF28C364-01D5-454B-ACD1-26A01DE9BB88}" type="presOf" srcId="{A1C90EFC-E4DF-41DB-9157-71C9F7190D9E}" destId="{67A6F63D-A2A9-4214-868B-61E47F4FE178}" srcOrd="0" destOrd="0" presId="urn:microsoft.com/office/officeart/2005/8/layout/vList3"/>
    <dgm:cxn modelId="{C697945D-C67A-40C4-9750-355C5FDD7D51}" srcId="{2B342F16-0A45-4626-8D70-3E82C295F44A}" destId="{2E11DE85-1759-40BA-9CCB-3F6C01BBBCC4}" srcOrd="2" destOrd="0" parTransId="{D20580D7-A8F5-435F-BF14-C2E7717C903D}" sibTransId="{EECC0ED6-A001-4DF1-AF91-D44E4C3FBAD7}"/>
    <dgm:cxn modelId="{E02AB986-91A6-4057-A6B0-D6B9EFB2C63D}" srcId="{2B342F16-0A45-4626-8D70-3E82C295F44A}" destId="{A1C90EFC-E4DF-41DB-9157-71C9F7190D9E}" srcOrd="1" destOrd="0" parTransId="{5A9037FB-EFAE-413A-ABF0-E85AB6891CF1}" sibTransId="{775219A5-9F6C-4D37-ABAE-53B367DA9429}"/>
    <dgm:cxn modelId="{2F5F7102-8774-441F-A751-DF20AB04DC57}" srcId="{2B342F16-0A45-4626-8D70-3E82C295F44A}" destId="{F76716C5-0BE1-4AED-894F-2443039840C8}" srcOrd="3" destOrd="0" parTransId="{EE9D114B-D093-4BFA-9CBB-5F6615CE1F9B}" sibTransId="{BDEEF9D8-B31C-4C56-B4E3-24843DD7B724}"/>
    <dgm:cxn modelId="{E809428E-DF96-430D-B294-F158CD896F86}" type="presParOf" srcId="{00C50B0A-A6E0-4447-8988-9F1C7E4EE1B9}" destId="{83191916-F04B-4FC2-9C3E-E1AE0B61667D}" srcOrd="0" destOrd="0" presId="urn:microsoft.com/office/officeart/2005/8/layout/vList3"/>
    <dgm:cxn modelId="{0A04B444-F4D1-48C4-98FD-699C5CF463C3}" type="presParOf" srcId="{83191916-F04B-4FC2-9C3E-E1AE0B61667D}" destId="{78E48955-41DD-4471-A710-05CD8544ECF3}" srcOrd="0" destOrd="0" presId="urn:microsoft.com/office/officeart/2005/8/layout/vList3"/>
    <dgm:cxn modelId="{F5D0B6C7-0969-4642-BF7C-D75CBB329701}" type="presParOf" srcId="{83191916-F04B-4FC2-9C3E-E1AE0B61667D}" destId="{DBA8F3FA-DB73-4DA1-9B56-6B5297CDC7EF}" srcOrd="1" destOrd="0" presId="urn:microsoft.com/office/officeart/2005/8/layout/vList3"/>
    <dgm:cxn modelId="{F421DCE5-0703-4A0C-A96E-40BCC9145277}" type="presParOf" srcId="{00C50B0A-A6E0-4447-8988-9F1C7E4EE1B9}" destId="{0AFE00D1-33AF-4D63-A0FA-84C8C3DC793A}" srcOrd="1" destOrd="0" presId="urn:microsoft.com/office/officeart/2005/8/layout/vList3"/>
    <dgm:cxn modelId="{44F27AA1-3085-4AFD-8F53-EE54578680FE}" type="presParOf" srcId="{00C50B0A-A6E0-4447-8988-9F1C7E4EE1B9}" destId="{1D1F8174-5813-46BB-A0D1-F29E502765F3}" srcOrd="2" destOrd="0" presId="urn:microsoft.com/office/officeart/2005/8/layout/vList3"/>
    <dgm:cxn modelId="{DF74F71B-266D-45D9-B053-1EC1E53B3B30}" type="presParOf" srcId="{1D1F8174-5813-46BB-A0D1-F29E502765F3}" destId="{8155E5B2-0593-4066-8B75-81AA56A81547}" srcOrd="0" destOrd="0" presId="urn:microsoft.com/office/officeart/2005/8/layout/vList3"/>
    <dgm:cxn modelId="{DA157C2B-8E4A-4787-AC95-C10FB39425FD}" type="presParOf" srcId="{1D1F8174-5813-46BB-A0D1-F29E502765F3}" destId="{67A6F63D-A2A9-4214-868B-61E47F4FE178}" srcOrd="1" destOrd="0" presId="urn:microsoft.com/office/officeart/2005/8/layout/vList3"/>
    <dgm:cxn modelId="{6A5CC98F-A9F5-488C-804E-C20ABCCDB043}" type="presParOf" srcId="{00C50B0A-A6E0-4447-8988-9F1C7E4EE1B9}" destId="{2C02EC5E-A79C-4337-BF3B-63C5EAA83071}" srcOrd="3" destOrd="0" presId="urn:microsoft.com/office/officeart/2005/8/layout/vList3"/>
    <dgm:cxn modelId="{BCACA8D2-4C44-48D7-A699-12AAA91C9F44}" type="presParOf" srcId="{00C50B0A-A6E0-4447-8988-9F1C7E4EE1B9}" destId="{625D9975-3D14-41AB-B27F-E85DFB8179EE}" srcOrd="4" destOrd="0" presId="urn:microsoft.com/office/officeart/2005/8/layout/vList3"/>
    <dgm:cxn modelId="{E61E84AD-4274-4AB4-99D7-A71C18AB8070}" type="presParOf" srcId="{625D9975-3D14-41AB-B27F-E85DFB8179EE}" destId="{35843182-1D3D-49A5-9E39-BCDFEAC4D2B8}" srcOrd="0" destOrd="0" presId="urn:microsoft.com/office/officeart/2005/8/layout/vList3"/>
    <dgm:cxn modelId="{A0DA81A5-1119-4145-9A8D-4E66BD8161CD}" type="presParOf" srcId="{625D9975-3D14-41AB-B27F-E85DFB8179EE}" destId="{2C04EA66-3C51-4923-9D4C-A1EF1428654F}" srcOrd="1" destOrd="0" presId="urn:microsoft.com/office/officeart/2005/8/layout/vList3"/>
    <dgm:cxn modelId="{365D4DAB-3936-439C-A15C-B467E9AE3358}" type="presParOf" srcId="{00C50B0A-A6E0-4447-8988-9F1C7E4EE1B9}" destId="{F1648DDD-D60A-4B41-AC23-C5AD8B784F5C}" srcOrd="5" destOrd="0" presId="urn:microsoft.com/office/officeart/2005/8/layout/vList3"/>
    <dgm:cxn modelId="{8196D5A1-285D-4732-828B-87B0FFAC4154}" type="presParOf" srcId="{00C50B0A-A6E0-4447-8988-9F1C7E4EE1B9}" destId="{63567B62-B9C3-4CC2-96AD-6A54E4ED5E1B}" srcOrd="6" destOrd="0" presId="urn:microsoft.com/office/officeart/2005/8/layout/vList3"/>
    <dgm:cxn modelId="{9E1F092A-87A7-4859-B3F5-1097FA012D9E}" type="presParOf" srcId="{63567B62-B9C3-4CC2-96AD-6A54E4ED5E1B}" destId="{7E6AC314-6E87-4F7F-8C11-DEFA9B5920A1}" srcOrd="0" destOrd="0" presId="urn:microsoft.com/office/officeart/2005/8/layout/vList3"/>
    <dgm:cxn modelId="{39E3E66A-5857-4C75-8D87-EF9F056EFB00}" type="presParOf" srcId="{63567B62-B9C3-4CC2-96AD-6A54E4ED5E1B}" destId="{1559994D-F583-4D52-B975-B230D5615E7B}" srcOrd="1" destOrd="0" presId="urn:microsoft.com/office/officeart/2005/8/layout/v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B95DB9F-343A-4A21-B5DB-E70A37BB832B}"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fr-FR"/>
        </a:p>
      </dgm:t>
    </dgm:pt>
    <dgm:pt modelId="{E08AA15A-9C03-4B69-8A21-7F09F9B14571}">
      <dgm:prSet phldrT="[Texte]" custT="1"/>
      <dgm:spPr/>
      <dgm:t>
        <a:bodyPr/>
        <a:lstStyle/>
        <a:p>
          <a:pPr algn="r" rtl="1"/>
          <a:r>
            <a:rPr lang="fr-FR" sz="2300" b="0" dirty="0" smtClean="0"/>
            <a:t> *</a:t>
          </a:r>
          <a:r>
            <a:rPr lang="ar-SA" sz="2300" b="0" dirty="0" smtClean="0"/>
            <a:t>يعتمد هذا التعليم على المواد الإسلامية واللغة العربية؛ فهو يساعد التلاميذ على حفظ القرآن الكريم بأفضل الطرق المشوقة ويمكنهم من فرص أكبر للتعرف على الفقه والسنة والسيرة النبوية وباقي العلوم الشرعية الأخرى</a:t>
          </a:r>
          <a:endParaRPr lang="fr-FR" sz="2300" b="0" dirty="0"/>
        </a:p>
      </dgm:t>
    </dgm:pt>
    <dgm:pt modelId="{DDDEDF04-5C7C-4828-AE2E-2284AAB25B2F}" type="parTrans" cxnId="{4A043688-FDEE-40EB-A860-8AE69EA53FA7}">
      <dgm:prSet/>
      <dgm:spPr/>
      <dgm:t>
        <a:bodyPr/>
        <a:lstStyle/>
        <a:p>
          <a:endParaRPr lang="fr-FR"/>
        </a:p>
      </dgm:t>
    </dgm:pt>
    <dgm:pt modelId="{555DB0AA-4743-4FE3-A4F4-5B029880F594}" type="sibTrans" cxnId="{4A043688-FDEE-40EB-A860-8AE69EA53FA7}">
      <dgm:prSet/>
      <dgm:spPr/>
      <dgm:t>
        <a:bodyPr/>
        <a:lstStyle/>
        <a:p>
          <a:endParaRPr lang="fr-FR"/>
        </a:p>
      </dgm:t>
    </dgm:pt>
    <dgm:pt modelId="{31D70F45-7802-49B5-944A-59534D3D82DB}">
      <dgm:prSet phldrT="[Texte]" custT="1"/>
      <dgm:spPr/>
      <dgm:t>
        <a:bodyPr/>
        <a:lstStyle/>
        <a:p>
          <a:pPr algn="r" rtl="1"/>
          <a:r>
            <a:rPr lang="fr-FR" sz="2300" b="0" dirty="0" smtClean="0"/>
            <a:t> * </a:t>
          </a:r>
          <a:r>
            <a:rPr lang="ar-SA" sz="2300" b="0" dirty="0" smtClean="0"/>
            <a:t>يهدف هذا التعليم بالأساس إلى المحافظة على الهوية  المغربية وحماية القيم الأخلاقية </a:t>
          </a:r>
          <a:r>
            <a:rPr lang="ar-MA" sz="2300" b="0" dirty="0" smtClean="0"/>
            <a:t>و</a:t>
          </a:r>
          <a:r>
            <a:rPr lang="ar-SA" sz="2300" b="0" dirty="0" smtClean="0"/>
            <a:t> المعنوية للمجتمع المغربي. </a:t>
          </a:r>
          <a:endParaRPr lang="fr-FR" sz="2300" b="0" dirty="0"/>
        </a:p>
      </dgm:t>
    </dgm:pt>
    <dgm:pt modelId="{FE67E403-C184-4716-8A15-78DA093C9322}" type="parTrans" cxnId="{C4706591-6212-4DBF-90F3-3EFA8C301CD8}">
      <dgm:prSet/>
      <dgm:spPr/>
      <dgm:t>
        <a:bodyPr/>
        <a:lstStyle/>
        <a:p>
          <a:endParaRPr lang="fr-FR"/>
        </a:p>
      </dgm:t>
    </dgm:pt>
    <dgm:pt modelId="{7E894A2B-1AAA-441A-92A0-C9FACFBA0776}" type="sibTrans" cxnId="{C4706591-6212-4DBF-90F3-3EFA8C301CD8}">
      <dgm:prSet/>
      <dgm:spPr/>
      <dgm:t>
        <a:bodyPr/>
        <a:lstStyle/>
        <a:p>
          <a:endParaRPr lang="fr-FR"/>
        </a:p>
      </dgm:t>
    </dgm:pt>
    <dgm:pt modelId="{1E7615FA-D095-409B-9E15-02593449C5E1}">
      <dgm:prSet phldrT="[Texte]" custT="1"/>
      <dgm:spPr/>
      <dgm:t>
        <a:bodyPr/>
        <a:lstStyle/>
        <a:p>
          <a:pPr algn="r" rtl="1"/>
          <a:r>
            <a:rPr lang="fr-FR" sz="2300" b="0" dirty="0" smtClean="0"/>
            <a:t> *</a:t>
          </a:r>
          <a:r>
            <a:rPr lang="ar-SA" sz="2300" b="0" dirty="0" smtClean="0"/>
            <a:t>يمكن المتعلمين من امتلاك معارف متنوعة من لغات  و اعلاميات ومواد اجتماعية وعلمية ،</a:t>
          </a:r>
          <a:r>
            <a:rPr lang="ar-MA" sz="2300" b="0" dirty="0" smtClean="0"/>
            <a:t> </a:t>
          </a:r>
          <a:r>
            <a:rPr lang="ar-SA" sz="2300" b="0" dirty="0" smtClean="0"/>
            <a:t>ومهارات تمكنهم من التواصل الايجابي مع محيطهم،</a:t>
          </a:r>
          <a:r>
            <a:rPr lang="ar-MA" sz="2300" b="0" dirty="0" smtClean="0"/>
            <a:t> </a:t>
          </a:r>
          <a:r>
            <a:rPr lang="ar-SA" sz="2300" b="0" dirty="0" smtClean="0"/>
            <a:t>بالإضافة إلى التمكن من اللغة العربية والعلوم الاسلامية.</a:t>
          </a:r>
          <a:endParaRPr lang="fr-FR" sz="2300" b="0" dirty="0"/>
        </a:p>
      </dgm:t>
    </dgm:pt>
    <dgm:pt modelId="{F36A7CBD-1A24-4D3E-A7B5-E1758856E156}" type="parTrans" cxnId="{156A5AEF-E5BA-4442-B491-2F7FFDE75C60}">
      <dgm:prSet/>
      <dgm:spPr/>
      <dgm:t>
        <a:bodyPr/>
        <a:lstStyle/>
        <a:p>
          <a:endParaRPr lang="fr-FR"/>
        </a:p>
      </dgm:t>
    </dgm:pt>
    <dgm:pt modelId="{763F2AD4-313E-4E1A-B769-6180FD4B77D4}" type="sibTrans" cxnId="{156A5AEF-E5BA-4442-B491-2F7FFDE75C60}">
      <dgm:prSet/>
      <dgm:spPr/>
      <dgm:t>
        <a:bodyPr/>
        <a:lstStyle/>
        <a:p>
          <a:endParaRPr lang="fr-FR"/>
        </a:p>
      </dgm:t>
    </dgm:pt>
    <dgm:pt modelId="{CDA482FC-EDC5-47E8-8369-D6174F13793E}" type="pres">
      <dgm:prSet presAssocID="{EB95DB9F-343A-4A21-B5DB-E70A37BB832B}" presName="linear" presStyleCnt="0">
        <dgm:presLayoutVars>
          <dgm:dir/>
          <dgm:animLvl val="lvl"/>
          <dgm:resizeHandles val="exact"/>
        </dgm:presLayoutVars>
      </dgm:prSet>
      <dgm:spPr/>
      <dgm:t>
        <a:bodyPr/>
        <a:lstStyle/>
        <a:p>
          <a:endParaRPr lang="fr-FR"/>
        </a:p>
      </dgm:t>
    </dgm:pt>
    <dgm:pt modelId="{2593A096-0950-4F2A-BE27-AB653E462D41}" type="pres">
      <dgm:prSet presAssocID="{E08AA15A-9C03-4B69-8A21-7F09F9B14571}" presName="parentLin" presStyleCnt="0"/>
      <dgm:spPr/>
    </dgm:pt>
    <dgm:pt modelId="{4AC26CF8-E029-4924-AC13-8EA8BAF8B28C}" type="pres">
      <dgm:prSet presAssocID="{E08AA15A-9C03-4B69-8A21-7F09F9B14571}" presName="parentLeftMargin" presStyleLbl="node1" presStyleIdx="0" presStyleCnt="3"/>
      <dgm:spPr/>
      <dgm:t>
        <a:bodyPr/>
        <a:lstStyle/>
        <a:p>
          <a:endParaRPr lang="fr-FR"/>
        </a:p>
      </dgm:t>
    </dgm:pt>
    <dgm:pt modelId="{B5E39DE8-2209-41D7-BD75-B4F882CBF6B0}" type="pres">
      <dgm:prSet presAssocID="{E08AA15A-9C03-4B69-8A21-7F09F9B14571}" presName="parentText" presStyleLbl="node1" presStyleIdx="0" presStyleCnt="3" custScaleX="124113" custScaleY="220017">
        <dgm:presLayoutVars>
          <dgm:chMax val="0"/>
          <dgm:bulletEnabled val="1"/>
        </dgm:presLayoutVars>
      </dgm:prSet>
      <dgm:spPr/>
      <dgm:t>
        <a:bodyPr/>
        <a:lstStyle/>
        <a:p>
          <a:endParaRPr lang="fr-FR"/>
        </a:p>
      </dgm:t>
    </dgm:pt>
    <dgm:pt modelId="{3FB38FCF-FA82-4D49-9F54-FFFA90345C78}" type="pres">
      <dgm:prSet presAssocID="{E08AA15A-9C03-4B69-8A21-7F09F9B14571}" presName="negativeSpace" presStyleCnt="0"/>
      <dgm:spPr/>
    </dgm:pt>
    <dgm:pt modelId="{F24714A1-D088-4FA2-AB0E-A64ECE41C3C5}" type="pres">
      <dgm:prSet presAssocID="{E08AA15A-9C03-4B69-8A21-7F09F9B14571}" presName="childText" presStyleLbl="conFgAcc1" presStyleIdx="0" presStyleCnt="3">
        <dgm:presLayoutVars>
          <dgm:bulletEnabled val="1"/>
        </dgm:presLayoutVars>
      </dgm:prSet>
      <dgm:spPr/>
    </dgm:pt>
    <dgm:pt modelId="{349F9B97-F89C-4FD0-A5DE-EF358895BFFF}" type="pres">
      <dgm:prSet presAssocID="{555DB0AA-4743-4FE3-A4F4-5B029880F594}" presName="spaceBetweenRectangles" presStyleCnt="0"/>
      <dgm:spPr/>
    </dgm:pt>
    <dgm:pt modelId="{52707A4D-B402-403B-91A7-FFCA72FC91CE}" type="pres">
      <dgm:prSet presAssocID="{31D70F45-7802-49B5-944A-59534D3D82DB}" presName="parentLin" presStyleCnt="0"/>
      <dgm:spPr/>
    </dgm:pt>
    <dgm:pt modelId="{A9FE755D-E601-4EF4-A777-5F90AC9B1030}" type="pres">
      <dgm:prSet presAssocID="{31D70F45-7802-49B5-944A-59534D3D82DB}" presName="parentLeftMargin" presStyleLbl="node1" presStyleIdx="0" presStyleCnt="3"/>
      <dgm:spPr/>
      <dgm:t>
        <a:bodyPr/>
        <a:lstStyle/>
        <a:p>
          <a:endParaRPr lang="fr-FR"/>
        </a:p>
      </dgm:t>
    </dgm:pt>
    <dgm:pt modelId="{85AC833F-C498-446C-9F5B-DEA9F5DA3668}" type="pres">
      <dgm:prSet presAssocID="{31D70F45-7802-49B5-944A-59534D3D82DB}" presName="parentText" presStyleLbl="node1" presStyleIdx="1" presStyleCnt="3" custScaleX="124114" custScaleY="204591" custLinFactNeighborX="-6225" custLinFactNeighborY="-1016">
        <dgm:presLayoutVars>
          <dgm:chMax val="0"/>
          <dgm:bulletEnabled val="1"/>
        </dgm:presLayoutVars>
      </dgm:prSet>
      <dgm:spPr/>
      <dgm:t>
        <a:bodyPr/>
        <a:lstStyle/>
        <a:p>
          <a:endParaRPr lang="fr-FR"/>
        </a:p>
      </dgm:t>
    </dgm:pt>
    <dgm:pt modelId="{59F483A7-467B-4F48-903C-D348FB220A4C}" type="pres">
      <dgm:prSet presAssocID="{31D70F45-7802-49B5-944A-59534D3D82DB}" presName="negativeSpace" presStyleCnt="0"/>
      <dgm:spPr/>
    </dgm:pt>
    <dgm:pt modelId="{9EEEE50A-5F2D-4948-8247-AF4275675E03}" type="pres">
      <dgm:prSet presAssocID="{31D70F45-7802-49B5-944A-59534D3D82DB}" presName="childText" presStyleLbl="conFgAcc1" presStyleIdx="1" presStyleCnt="3">
        <dgm:presLayoutVars>
          <dgm:bulletEnabled val="1"/>
        </dgm:presLayoutVars>
      </dgm:prSet>
      <dgm:spPr/>
    </dgm:pt>
    <dgm:pt modelId="{3513FA0D-F31A-4B8F-BBB1-3988E05EEBB2}" type="pres">
      <dgm:prSet presAssocID="{7E894A2B-1AAA-441A-92A0-C9FACFBA0776}" presName="spaceBetweenRectangles" presStyleCnt="0"/>
      <dgm:spPr/>
    </dgm:pt>
    <dgm:pt modelId="{492ECF7C-B512-49E4-8734-8C4421CA56E4}" type="pres">
      <dgm:prSet presAssocID="{1E7615FA-D095-409B-9E15-02593449C5E1}" presName="parentLin" presStyleCnt="0"/>
      <dgm:spPr/>
    </dgm:pt>
    <dgm:pt modelId="{9D867BE5-AEC7-4013-8CA9-4355B4A99796}" type="pres">
      <dgm:prSet presAssocID="{1E7615FA-D095-409B-9E15-02593449C5E1}" presName="parentLeftMargin" presStyleLbl="node1" presStyleIdx="1" presStyleCnt="3"/>
      <dgm:spPr/>
      <dgm:t>
        <a:bodyPr/>
        <a:lstStyle/>
        <a:p>
          <a:endParaRPr lang="fr-FR"/>
        </a:p>
      </dgm:t>
    </dgm:pt>
    <dgm:pt modelId="{9C235F73-C66C-4E47-90DA-2B69C2AA6405}" type="pres">
      <dgm:prSet presAssocID="{1E7615FA-D095-409B-9E15-02593449C5E1}" presName="parentText" presStyleLbl="node1" presStyleIdx="2" presStyleCnt="3" custScaleX="124169" custScaleY="202443" custLinFactNeighborX="12530" custLinFactNeighborY="0">
        <dgm:presLayoutVars>
          <dgm:chMax val="0"/>
          <dgm:bulletEnabled val="1"/>
        </dgm:presLayoutVars>
      </dgm:prSet>
      <dgm:spPr/>
      <dgm:t>
        <a:bodyPr/>
        <a:lstStyle/>
        <a:p>
          <a:endParaRPr lang="fr-FR"/>
        </a:p>
      </dgm:t>
    </dgm:pt>
    <dgm:pt modelId="{321C41CB-77B8-473A-9346-CF9BAF3FED42}" type="pres">
      <dgm:prSet presAssocID="{1E7615FA-D095-409B-9E15-02593449C5E1}" presName="negativeSpace" presStyleCnt="0"/>
      <dgm:spPr/>
    </dgm:pt>
    <dgm:pt modelId="{288ED71E-DF7E-4A8A-8C83-83DE79D144C5}" type="pres">
      <dgm:prSet presAssocID="{1E7615FA-D095-409B-9E15-02593449C5E1}" presName="childText" presStyleLbl="conFgAcc1" presStyleIdx="2" presStyleCnt="3">
        <dgm:presLayoutVars>
          <dgm:bulletEnabled val="1"/>
        </dgm:presLayoutVars>
      </dgm:prSet>
      <dgm:spPr/>
    </dgm:pt>
  </dgm:ptLst>
  <dgm:cxnLst>
    <dgm:cxn modelId="{4A043688-FDEE-40EB-A860-8AE69EA53FA7}" srcId="{EB95DB9F-343A-4A21-B5DB-E70A37BB832B}" destId="{E08AA15A-9C03-4B69-8A21-7F09F9B14571}" srcOrd="0" destOrd="0" parTransId="{DDDEDF04-5C7C-4828-AE2E-2284AAB25B2F}" sibTransId="{555DB0AA-4743-4FE3-A4F4-5B029880F594}"/>
    <dgm:cxn modelId="{156A5AEF-E5BA-4442-B491-2F7FFDE75C60}" srcId="{EB95DB9F-343A-4A21-B5DB-E70A37BB832B}" destId="{1E7615FA-D095-409B-9E15-02593449C5E1}" srcOrd="2" destOrd="0" parTransId="{F36A7CBD-1A24-4D3E-A7B5-E1758856E156}" sibTransId="{763F2AD4-313E-4E1A-B769-6180FD4B77D4}"/>
    <dgm:cxn modelId="{73230576-8FCD-450D-A525-76B285BF8E39}" type="presOf" srcId="{EB95DB9F-343A-4A21-B5DB-E70A37BB832B}" destId="{CDA482FC-EDC5-47E8-8369-D6174F13793E}" srcOrd="0" destOrd="0" presId="urn:microsoft.com/office/officeart/2005/8/layout/list1"/>
    <dgm:cxn modelId="{C4706591-6212-4DBF-90F3-3EFA8C301CD8}" srcId="{EB95DB9F-343A-4A21-B5DB-E70A37BB832B}" destId="{31D70F45-7802-49B5-944A-59534D3D82DB}" srcOrd="1" destOrd="0" parTransId="{FE67E403-C184-4716-8A15-78DA093C9322}" sibTransId="{7E894A2B-1AAA-441A-92A0-C9FACFBA0776}"/>
    <dgm:cxn modelId="{11E6A0FF-86DA-45F9-8E43-5478552389A4}" type="presOf" srcId="{E08AA15A-9C03-4B69-8A21-7F09F9B14571}" destId="{4AC26CF8-E029-4924-AC13-8EA8BAF8B28C}" srcOrd="0" destOrd="0" presId="urn:microsoft.com/office/officeart/2005/8/layout/list1"/>
    <dgm:cxn modelId="{546E527F-8142-4871-AFBB-FE6789D135FD}" type="presOf" srcId="{E08AA15A-9C03-4B69-8A21-7F09F9B14571}" destId="{B5E39DE8-2209-41D7-BD75-B4F882CBF6B0}" srcOrd="1" destOrd="0" presId="urn:microsoft.com/office/officeart/2005/8/layout/list1"/>
    <dgm:cxn modelId="{C9353217-D103-45DD-A05B-3281FAE0D854}" type="presOf" srcId="{31D70F45-7802-49B5-944A-59534D3D82DB}" destId="{85AC833F-C498-446C-9F5B-DEA9F5DA3668}" srcOrd="1" destOrd="0" presId="urn:microsoft.com/office/officeart/2005/8/layout/list1"/>
    <dgm:cxn modelId="{1AB89D4E-217F-4FE4-BF0D-B2D12B5DA49C}" type="presOf" srcId="{1E7615FA-D095-409B-9E15-02593449C5E1}" destId="{9C235F73-C66C-4E47-90DA-2B69C2AA6405}" srcOrd="1" destOrd="0" presId="urn:microsoft.com/office/officeart/2005/8/layout/list1"/>
    <dgm:cxn modelId="{B517C617-5CAD-4899-BFAD-25B9639A5EBB}" type="presOf" srcId="{31D70F45-7802-49B5-944A-59534D3D82DB}" destId="{A9FE755D-E601-4EF4-A777-5F90AC9B1030}" srcOrd="0" destOrd="0" presId="urn:microsoft.com/office/officeart/2005/8/layout/list1"/>
    <dgm:cxn modelId="{4698276C-59FE-4BFF-8276-594062406AE2}" type="presOf" srcId="{1E7615FA-D095-409B-9E15-02593449C5E1}" destId="{9D867BE5-AEC7-4013-8CA9-4355B4A99796}" srcOrd="0" destOrd="0" presId="urn:microsoft.com/office/officeart/2005/8/layout/list1"/>
    <dgm:cxn modelId="{69646645-0E5B-489B-86F6-81DD5398029F}" type="presParOf" srcId="{CDA482FC-EDC5-47E8-8369-D6174F13793E}" destId="{2593A096-0950-4F2A-BE27-AB653E462D41}" srcOrd="0" destOrd="0" presId="urn:microsoft.com/office/officeart/2005/8/layout/list1"/>
    <dgm:cxn modelId="{8F3DAF90-981F-40FE-92C7-C80663394A63}" type="presParOf" srcId="{2593A096-0950-4F2A-BE27-AB653E462D41}" destId="{4AC26CF8-E029-4924-AC13-8EA8BAF8B28C}" srcOrd="0" destOrd="0" presId="urn:microsoft.com/office/officeart/2005/8/layout/list1"/>
    <dgm:cxn modelId="{BE8BA8C7-C9D0-44DF-B769-C35EEFDDA187}" type="presParOf" srcId="{2593A096-0950-4F2A-BE27-AB653E462D41}" destId="{B5E39DE8-2209-41D7-BD75-B4F882CBF6B0}" srcOrd="1" destOrd="0" presId="urn:microsoft.com/office/officeart/2005/8/layout/list1"/>
    <dgm:cxn modelId="{6D5AF7CB-0300-4A89-B604-625A499975F2}" type="presParOf" srcId="{CDA482FC-EDC5-47E8-8369-D6174F13793E}" destId="{3FB38FCF-FA82-4D49-9F54-FFFA90345C78}" srcOrd="1" destOrd="0" presId="urn:microsoft.com/office/officeart/2005/8/layout/list1"/>
    <dgm:cxn modelId="{3E4FDEDC-9F17-4335-9642-425A4872E858}" type="presParOf" srcId="{CDA482FC-EDC5-47E8-8369-D6174F13793E}" destId="{F24714A1-D088-4FA2-AB0E-A64ECE41C3C5}" srcOrd="2" destOrd="0" presId="urn:microsoft.com/office/officeart/2005/8/layout/list1"/>
    <dgm:cxn modelId="{2404DE96-6A2D-4E37-B1CA-33509F5CDA47}" type="presParOf" srcId="{CDA482FC-EDC5-47E8-8369-D6174F13793E}" destId="{349F9B97-F89C-4FD0-A5DE-EF358895BFFF}" srcOrd="3" destOrd="0" presId="urn:microsoft.com/office/officeart/2005/8/layout/list1"/>
    <dgm:cxn modelId="{03934DA7-B894-4E26-9455-CB60917A64A3}" type="presParOf" srcId="{CDA482FC-EDC5-47E8-8369-D6174F13793E}" destId="{52707A4D-B402-403B-91A7-FFCA72FC91CE}" srcOrd="4" destOrd="0" presId="urn:microsoft.com/office/officeart/2005/8/layout/list1"/>
    <dgm:cxn modelId="{1D3D3098-EC48-42D8-AD35-99041C8328AF}" type="presParOf" srcId="{52707A4D-B402-403B-91A7-FFCA72FC91CE}" destId="{A9FE755D-E601-4EF4-A777-5F90AC9B1030}" srcOrd="0" destOrd="0" presId="urn:microsoft.com/office/officeart/2005/8/layout/list1"/>
    <dgm:cxn modelId="{0CDD96FD-6A34-46B7-A574-07B542650872}" type="presParOf" srcId="{52707A4D-B402-403B-91A7-FFCA72FC91CE}" destId="{85AC833F-C498-446C-9F5B-DEA9F5DA3668}" srcOrd="1" destOrd="0" presId="urn:microsoft.com/office/officeart/2005/8/layout/list1"/>
    <dgm:cxn modelId="{6FDFA02E-018F-47E2-A39C-E41E5323067C}" type="presParOf" srcId="{CDA482FC-EDC5-47E8-8369-D6174F13793E}" destId="{59F483A7-467B-4F48-903C-D348FB220A4C}" srcOrd="5" destOrd="0" presId="urn:microsoft.com/office/officeart/2005/8/layout/list1"/>
    <dgm:cxn modelId="{FB864EA2-D37C-41D8-8371-266C6B4A4AD6}" type="presParOf" srcId="{CDA482FC-EDC5-47E8-8369-D6174F13793E}" destId="{9EEEE50A-5F2D-4948-8247-AF4275675E03}" srcOrd="6" destOrd="0" presId="urn:microsoft.com/office/officeart/2005/8/layout/list1"/>
    <dgm:cxn modelId="{9ED11B98-45E5-4F36-974E-80135795DBDE}" type="presParOf" srcId="{CDA482FC-EDC5-47E8-8369-D6174F13793E}" destId="{3513FA0D-F31A-4B8F-BBB1-3988E05EEBB2}" srcOrd="7" destOrd="0" presId="urn:microsoft.com/office/officeart/2005/8/layout/list1"/>
    <dgm:cxn modelId="{01199DBB-7EA9-4E1E-860E-A58D79E3050B}" type="presParOf" srcId="{CDA482FC-EDC5-47E8-8369-D6174F13793E}" destId="{492ECF7C-B512-49E4-8734-8C4421CA56E4}" srcOrd="8" destOrd="0" presId="urn:microsoft.com/office/officeart/2005/8/layout/list1"/>
    <dgm:cxn modelId="{1BA1038F-7B85-4BB9-8186-9CBBB166A8E9}" type="presParOf" srcId="{492ECF7C-B512-49E4-8734-8C4421CA56E4}" destId="{9D867BE5-AEC7-4013-8CA9-4355B4A99796}" srcOrd="0" destOrd="0" presId="urn:microsoft.com/office/officeart/2005/8/layout/list1"/>
    <dgm:cxn modelId="{BC41C3E1-3B5E-4C9B-AAAE-3A87E9504BC9}" type="presParOf" srcId="{492ECF7C-B512-49E4-8734-8C4421CA56E4}" destId="{9C235F73-C66C-4E47-90DA-2B69C2AA6405}" srcOrd="1" destOrd="0" presId="urn:microsoft.com/office/officeart/2005/8/layout/list1"/>
    <dgm:cxn modelId="{CD8D5EBF-E48E-4A34-9112-B1D3B1CFD36D}" type="presParOf" srcId="{CDA482FC-EDC5-47E8-8369-D6174F13793E}" destId="{321C41CB-77B8-473A-9346-CF9BAF3FED42}" srcOrd="9" destOrd="0" presId="urn:microsoft.com/office/officeart/2005/8/layout/list1"/>
    <dgm:cxn modelId="{5B2DF88C-8D40-4827-A584-09ADF5942C97}" type="presParOf" srcId="{CDA482FC-EDC5-47E8-8369-D6174F13793E}" destId="{288ED71E-DF7E-4A8A-8C83-83DE79D144C5}"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B95DB9F-343A-4A21-B5DB-E70A37BB832B}"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fr-FR"/>
        </a:p>
      </dgm:t>
    </dgm:pt>
    <dgm:pt modelId="{E08AA15A-9C03-4B69-8A21-7F09F9B14571}">
      <dgm:prSet phldrT="[Texte]" custT="1"/>
      <dgm:spPr/>
      <dgm:t>
        <a:bodyPr/>
        <a:lstStyle/>
        <a:p>
          <a:pPr algn="r" rtl="1"/>
          <a:r>
            <a:rPr lang="fr-FR" sz="2600" b="0" dirty="0" smtClean="0"/>
            <a:t> *</a:t>
          </a:r>
          <a:r>
            <a:rPr lang="ar-SA" sz="2600" b="0" dirty="0" smtClean="0"/>
            <a:t>مد الجسور بين التعل</a:t>
          </a:r>
          <a:r>
            <a:rPr lang="ar-MA" sz="2600" b="0" dirty="0" smtClean="0"/>
            <a:t>ي</a:t>
          </a:r>
          <a:r>
            <a:rPr lang="ar-SA" sz="2600" b="0" dirty="0" smtClean="0"/>
            <a:t>مين العام والأصيل يمكن التلاميذ من الانتقال من أحدهما إلى الآخر دون أي صعوبة.</a:t>
          </a:r>
          <a:endParaRPr lang="fr-FR" sz="2600" b="0" dirty="0"/>
        </a:p>
      </dgm:t>
    </dgm:pt>
    <dgm:pt modelId="{DDDEDF04-5C7C-4828-AE2E-2284AAB25B2F}" type="parTrans" cxnId="{4A043688-FDEE-40EB-A860-8AE69EA53FA7}">
      <dgm:prSet/>
      <dgm:spPr/>
      <dgm:t>
        <a:bodyPr/>
        <a:lstStyle/>
        <a:p>
          <a:endParaRPr lang="fr-FR"/>
        </a:p>
      </dgm:t>
    </dgm:pt>
    <dgm:pt modelId="{555DB0AA-4743-4FE3-A4F4-5B029880F594}" type="sibTrans" cxnId="{4A043688-FDEE-40EB-A860-8AE69EA53FA7}">
      <dgm:prSet/>
      <dgm:spPr/>
      <dgm:t>
        <a:bodyPr/>
        <a:lstStyle/>
        <a:p>
          <a:endParaRPr lang="fr-FR"/>
        </a:p>
      </dgm:t>
    </dgm:pt>
    <dgm:pt modelId="{31D70F45-7802-49B5-944A-59534D3D82DB}">
      <dgm:prSet phldrT="[Texte]" custT="1"/>
      <dgm:spPr/>
      <dgm:t>
        <a:bodyPr/>
        <a:lstStyle/>
        <a:p>
          <a:pPr algn="r" rtl="1"/>
          <a:r>
            <a:rPr lang="fr-FR" sz="2600" b="0" dirty="0" smtClean="0"/>
            <a:t> *</a:t>
          </a:r>
          <a:r>
            <a:rPr lang="ar-SA" sz="2600" b="0" dirty="0" smtClean="0"/>
            <a:t>يمنح التعليم الأصيل نفس الشهادات التي يمنحها التعليم العام</a:t>
          </a:r>
          <a:endParaRPr lang="fr-FR" sz="2600" b="0" dirty="0"/>
        </a:p>
      </dgm:t>
    </dgm:pt>
    <dgm:pt modelId="{FE67E403-C184-4716-8A15-78DA093C9322}" type="parTrans" cxnId="{C4706591-6212-4DBF-90F3-3EFA8C301CD8}">
      <dgm:prSet/>
      <dgm:spPr/>
      <dgm:t>
        <a:bodyPr/>
        <a:lstStyle/>
        <a:p>
          <a:endParaRPr lang="fr-FR"/>
        </a:p>
      </dgm:t>
    </dgm:pt>
    <dgm:pt modelId="{7E894A2B-1AAA-441A-92A0-C9FACFBA0776}" type="sibTrans" cxnId="{C4706591-6212-4DBF-90F3-3EFA8C301CD8}">
      <dgm:prSet/>
      <dgm:spPr/>
      <dgm:t>
        <a:bodyPr/>
        <a:lstStyle/>
        <a:p>
          <a:endParaRPr lang="fr-FR"/>
        </a:p>
      </dgm:t>
    </dgm:pt>
    <dgm:pt modelId="{CDA482FC-EDC5-47E8-8369-D6174F13793E}" type="pres">
      <dgm:prSet presAssocID="{EB95DB9F-343A-4A21-B5DB-E70A37BB832B}" presName="linear" presStyleCnt="0">
        <dgm:presLayoutVars>
          <dgm:dir/>
          <dgm:animLvl val="lvl"/>
          <dgm:resizeHandles val="exact"/>
        </dgm:presLayoutVars>
      </dgm:prSet>
      <dgm:spPr/>
      <dgm:t>
        <a:bodyPr/>
        <a:lstStyle/>
        <a:p>
          <a:endParaRPr lang="fr-FR"/>
        </a:p>
      </dgm:t>
    </dgm:pt>
    <dgm:pt modelId="{2593A096-0950-4F2A-BE27-AB653E462D41}" type="pres">
      <dgm:prSet presAssocID="{E08AA15A-9C03-4B69-8A21-7F09F9B14571}" presName="parentLin" presStyleCnt="0"/>
      <dgm:spPr/>
    </dgm:pt>
    <dgm:pt modelId="{4AC26CF8-E029-4924-AC13-8EA8BAF8B28C}" type="pres">
      <dgm:prSet presAssocID="{E08AA15A-9C03-4B69-8A21-7F09F9B14571}" presName="parentLeftMargin" presStyleLbl="node1" presStyleIdx="0" presStyleCnt="2"/>
      <dgm:spPr/>
      <dgm:t>
        <a:bodyPr/>
        <a:lstStyle/>
        <a:p>
          <a:endParaRPr lang="fr-FR"/>
        </a:p>
      </dgm:t>
    </dgm:pt>
    <dgm:pt modelId="{B5E39DE8-2209-41D7-BD75-B4F882CBF6B0}" type="pres">
      <dgm:prSet presAssocID="{E08AA15A-9C03-4B69-8A21-7F09F9B14571}" presName="parentText" presStyleLbl="node1" presStyleIdx="0" presStyleCnt="2" custScaleX="124361" custScaleY="70526">
        <dgm:presLayoutVars>
          <dgm:chMax val="0"/>
          <dgm:bulletEnabled val="1"/>
        </dgm:presLayoutVars>
      </dgm:prSet>
      <dgm:spPr/>
      <dgm:t>
        <a:bodyPr/>
        <a:lstStyle/>
        <a:p>
          <a:endParaRPr lang="fr-FR"/>
        </a:p>
      </dgm:t>
    </dgm:pt>
    <dgm:pt modelId="{3FB38FCF-FA82-4D49-9F54-FFFA90345C78}" type="pres">
      <dgm:prSet presAssocID="{E08AA15A-9C03-4B69-8A21-7F09F9B14571}" presName="negativeSpace" presStyleCnt="0"/>
      <dgm:spPr/>
    </dgm:pt>
    <dgm:pt modelId="{F24714A1-D088-4FA2-AB0E-A64ECE41C3C5}" type="pres">
      <dgm:prSet presAssocID="{E08AA15A-9C03-4B69-8A21-7F09F9B14571}" presName="childText" presStyleLbl="conFgAcc1" presStyleIdx="0" presStyleCnt="2" custScaleY="78935">
        <dgm:presLayoutVars>
          <dgm:bulletEnabled val="1"/>
        </dgm:presLayoutVars>
      </dgm:prSet>
      <dgm:spPr/>
    </dgm:pt>
    <dgm:pt modelId="{349F9B97-F89C-4FD0-A5DE-EF358895BFFF}" type="pres">
      <dgm:prSet presAssocID="{555DB0AA-4743-4FE3-A4F4-5B029880F594}" presName="spaceBetweenRectangles" presStyleCnt="0"/>
      <dgm:spPr/>
    </dgm:pt>
    <dgm:pt modelId="{52707A4D-B402-403B-91A7-FFCA72FC91CE}" type="pres">
      <dgm:prSet presAssocID="{31D70F45-7802-49B5-944A-59534D3D82DB}" presName="parentLin" presStyleCnt="0"/>
      <dgm:spPr/>
    </dgm:pt>
    <dgm:pt modelId="{A9FE755D-E601-4EF4-A777-5F90AC9B1030}" type="pres">
      <dgm:prSet presAssocID="{31D70F45-7802-49B5-944A-59534D3D82DB}" presName="parentLeftMargin" presStyleLbl="node1" presStyleIdx="0" presStyleCnt="2"/>
      <dgm:spPr/>
      <dgm:t>
        <a:bodyPr/>
        <a:lstStyle/>
        <a:p>
          <a:endParaRPr lang="fr-FR"/>
        </a:p>
      </dgm:t>
    </dgm:pt>
    <dgm:pt modelId="{85AC833F-C498-446C-9F5B-DEA9F5DA3668}" type="pres">
      <dgm:prSet presAssocID="{31D70F45-7802-49B5-944A-59534D3D82DB}" presName="parentText" presStyleLbl="node1" presStyleIdx="1" presStyleCnt="2" custScaleX="124114" custScaleY="58790" custLinFactNeighborX="-6225" custLinFactNeighborY="-1016">
        <dgm:presLayoutVars>
          <dgm:chMax val="0"/>
          <dgm:bulletEnabled val="1"/>
        </dgm:presLayoutVars>
      </dgm:prSet>
      <dgm:spPr/>
      <dgm:t>
        <a:bodyPr/>
        <a:lstStyle/>
        <a:p>
          <a:endParaRPr lang="fr-FR"/>
        </a:p>
      </dgm:t>
    </dgm:pt>
    <dgm:pt modelId="{59F483A7-467B-4F48-903C-D348FB220A4C}" type="pres">
      <dgm:prSet presAssocID="{31D70F45-7802-49B5-944A-59534D3D82DB}" presName="negativeSpace" presStyleCnt="0"/>
      <dgm:spPr/>
    </dgm:pt>
    <dgm:pt modelId="{9EEEE50A-5F2D-4948-8247-AF4275675E03}" type="pres">
      <dgm:prSet presAssocID="{31D70F45-7802-49B5-944A-59534D3D82DB}" presName="childText" presStyleLbl="conFgAcc1" presStyleIdx="1" presStyleCnt="2" custScaleY="76307">
        <dgm:presLayoutVars>
          <dgm:bulletEnabled val="1"/>
        </dgm:presLayoutVars>
      </dgm:prSet>
      <dgm:spPr/>
    </dgm:pt>
  </dgm:ptLst>
  <dgm:cxnLst>
    <dgm:cxn modelId="{536513DF-9BCA-44CD-B63D-8BDF152AFC9C}" type="presOf" srcId="{31D70F45-7802-49B5-944A-59534D3D82DB}" destId="{85AC833F-C498-446C-9F5B-DEA9F5DA3668}" srcOrd="1" destOrd="0" presId="urn:microsoft.com/office/officeart/2005/8/layout/list1"/>
    <dgm:cxn modelId="{4A043688-FDEE-40EB-A860-8AE69EA53FA7}" srcId="{EB95DB9F-343A-4A21-B5DB-E70A37BB832B}" destId="{E08AA15A-9C03-4B69-8A21-7F09F9B14571}" srcOrd="0" destOrd="0" parTransId="{DDDEDF04-5C7C-4828-AE2E-2284AAB25B2F}" sibTransId="{555DB0AA-4743-4FE3-A4F4-5B029880F594}"/>
    <dgm:cxn modelId="{B0B589F6-5C54-4C68-B1F0-61ECF3C10953}" type="presOf" srcId="{31D70F45-7802-49B5-944A-59534D3D82DB}" destId="{A9FE755D-E601-4EF4-A777-5F90AC9B1030}" srcOrd="0" destOrd="0" presId="urn:microsoft.com/office/officeart/2005/8/layout/list1"/>
    <dgm:cxn modelId="{19770C9B-971A-423A-835A-E4AD0A7BF667}" type="presOf" srcId="{EB95DB9F-343A-4A21-B5DB-E70A37BB832B}" destId="{CDA482FC-EDC5-47E8-8369-D6174F13793E}" srcOrd="0" destOrd="0" presId="urn:microsoft.com/office/officeart/2005/8/layout/list1"/>
    <dgm:cxn modelId="{6F5904DE-9DDA-44F0-BCE3-617398FD06C0}" type="presOf" srcId="{E08AA15A-9C03-4B69-8A21-7F09F9B14571}" destId="{B5E39DE8-2209-41D7-BD75-B4F882CBF6B0}" srcOrd="1" destOrd="0" presId="urn:microsoft.com/office/officeart/2005/8/layout/list1"/>
    <dgm:cxn modelId="{C4706591-6212-4DBF-90F3-3EFA8C301CD8}" srcId="{EB95DB9F-343A-4A21-B5DB-E70A37BB832B}" destId="{31D70F45-7802-49B5-944A-59534D3D82DB}" srcOrd="1" destOrd="0" parTransId="{FE67E403-C184-4716-8A15-78DA093C9322}" sibTransId="{7E894A2B-1AAA-441A-92A0-C9FACFBA0776}"/>
    <dgm:cxn modelId="{CDD485BA-D066-4AAD-A460-80A0DA5FE3FD}" type="presOf" srcId="{E08AA15A-9C03-4B69-8A21-7F09F9B14571}" destId="{4AC26CF8-E029-4924-AC13-8EA8BAF8B28C}" srcOrd="0" destOrd="0" presId="urn:microsoft.com/office/officeart/2005/8/layout/list1"/>
    <dgm:cxn modelId="{1FFDD7F1-E574-4B75-9E61-EA0D43BAC0D1}" type="presParOf" srcId="{CDA482FC-EDC5-47E8-8369-D6174F13793E}" destId="{2593A096-0950-4F2A-BE27-AB653E462D41}" srcOrd="0" destOrd="0" presId="urn:microsoft.com/office/officeart/2005/8/layout/list1"/>
    <dgm:cxn modelId="{B65D0110-D063-4934-B011-CBB12A8C9044}" type="presParOf" srcId="{2593A096-0950-4F2A-BE27-AB653E462D41}" destId="{4AC26CF8-E029-4924-AC13-8EA8BAF8B28C}" srcOrd="0" destOrd="0" presId="urn:microsoft.com/office/officeart/2005/8/layout/list1"/>
    <dgm:cxn modelId="{C5C9C1B1-5DD5-4B56-BB6F-1E6BF958C3E5}" type="presParOf" srcId="{2593A096-0950-4F2A-BE27-AB653E462D41}" destId="{B5E39DE8-2209-41D7-BD75-B4F882CBF6B0}" srcOrd="1" destOrd="0" presId="urn:microsoft.com/office/officeart/2005/8/layout/list1"/>
    <dgm:cxn modelId="{CAE9C5A5-129C-452C-8F71-C328860C7C1F}" type="presParOf" srcId="{CDA482FC-EDC5-47E8-8369-D6174F13793E}" destId="{3FB38FCF-FA82-4D49-9F54-FFFA90345C78}" srcOrd="1" destOrd="0" presId="urn:microsoft.com/office/officeart/2005/8/layout/list1"/>
    <dgm:cxn modelId="{538DA499-661D-4A56-A0C7-7124E4C2735B}" type="presParOf" srcId="{CDA482FC-EDC5-47E8-8369-D6174F13793E}" destId="{F24714A1-D088-4FA2-AB0E-A64ECE41C3C5}" srcOrd="2" destOrd="0" presId="urn:microsoft.com/office/officeart/2005/8/layout/list1"/>
    <dgm:cxn modelId="{36642FA0-EE8E-40C4-B195-E6E94DAD3456}" type="presParOf" srcId="{CDA482FC-EDC5-47E8-8369-D6174F13793E}" destId="{349F9B97-F89C-4FD0-A5DE-EF358895BFFF}" srcOrd="3" destOrd="0" presId="urn:microsoft.com/office/officeart/2005/8/layout/list1"/>
    <dgm:cxn modelId="{6228F99B-20D6-42B2-A4C6-270976613E7E}" type="presParOf" srcId="{CDA482FC-EDC5-47E8-8369-D6174F13793E}" destId="{52707A4D-B402-403B-91A7-FFCA72FC91CE}" srcOrd="4" destOrd="0" presId="urn:microsoft.com/office/officeart/2005/8/layout/list1"/>
    <dgm:cxn modelId="{4FD0A9A3-2AC3-413D-849A-1305E8A1796E}" type="presParOf" srcId="{52707A4D-B402-403B-91A7-FFCA72FC91CE}" destId="{A9FE755D-E601-4EF4-A777-5F90AC9B1030}" srcOrd="0" destOrd="0" presId="urn:microsoft.com/office/officeart/2005/8/layout/list1"/>
    <dgm:cxn modelId="{68A6C468-B06C-4E06-AEF3-6C42AA436B21}" type="presParOf" srcId="{52707A4D-B402-403B-91A7-FFCA72FC91CE}" destId="{85AC833F-C498-446C-9F5B-DEA9F5DA3668}" srcOrd="1" destOrd="0" presId="urn:microsoft.com/office/officeart/2005/8/layout/list1"/>
    <dgm:cxn modelId="{CCD6A647-AADA-4B12-86EF-46D432C74C6C}" type="presParOf" srcId="{CDA482FC-EDC5-47E8-8369-D6174F13793E}" destId="{59F483A7-467B-4F48-903C-D348FB220A4C}" srcOrd="5" destOrd="0" presId="urn:microsoft.com/office/officeart/2005/8/layout/list1"/>
    <dgm:cxn modelId="{835A5BD4-714C-44C3-925E-D0CEF7734685}" type="presParOf" srcId="{CDA482FC-EDC5-47E8-8369-D6174F13793E}" destId="{9EEEE50A-5F2D-4948-8247-AF4275675E03}"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BA8F3FA-DB73-4DA1-9B56-6B5297CDC7EF}">
      <dsp:nvSpPr>
        <dsp:cNvPr id="0" name=""/>
        <dsp:cNvSpPr/>
      </dsp:nvSpPr>
      <dsp:spPr>
        <a:xfrm>
          <a:off x="0" y="2764"/>
          <a:ext cx="6978641" cy="797390"/>
        </a:xfrm>
        <a:prstGeom prst="homePlat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351627" tIns="137160" rIns="256032" bIns="137160" numCol="1" spcCol="1270" anchor="ctr" anchorCtr="0">
          <a:noAutofit/>
        </a:bodyPr>
        <a:lstStyle/>
        <a:p>
          <a:pPr lvl="0" algn="ctr" defTabSz="1600200" rtl="1">
            <a:lnSpc>
              <a:spcPct val="90000"/>
            </a:lnSpc>
            <a:spcBef>
              <a:spcPct val="0"/>
            </a:spcBef>
            <a:spcAft>
              <a:spcPct val="35000"/>
            </a:spcAft>
          </a:pPr>
          <a:endParaRPr lang="fr-FR" sz="3600" kern="1200" dirty="0"/>
        </a:p>
      </dsp:txBody>
      <dsp:txXfrm rot="10800000">
        <a:off x="0" y="2764"/>
        <a:ext cx="6779294" cy="797390"/>
      </dsp:txXfrm>
    </dsp:sp>
    <dsp:sp modelId="{78E48955-41DD-4471-A710-05CD8544ECF3}">
      <dsp:nvSpPr>
        <dsp:cNvPr id="0" name=""/>
        <dsp:cNvSpPr/>
      </dsp:nvSpPr>
      <dsp:spPr>
        <a:xfrm>
          <a:off x="6989817" y="78077"/>
          <a:ext cx="797390" cy="797390"/>
        </a:xfrm>
        <a:prstGeom prst="ellipse">
          <a:avLst/>
        </a:prstGeom>
        <a:solidFill>
          <a:schemeClr val="accent1">
            <a:tint val="50000"/>
            <a:hueOff val="0"/>
            <a:satOff val="0"/>
            <a:lumOff val="0"/>
            <a:alphaOff val="0"/>
          </a:schemeClr>
        </a:solidFill>
        <a:ln>
          <a:noFill/>
        </a:ln>
        <a:effectLst/>
        <a:scene3d>
          <a:camera prst="orthographicFront"/>
          <a:lightRig rig="threePt" dir="t">
            <a:rot lat="0" lon="0" rev="7500000"/>
          </a:lightRig>
        </a:scene3d>
        <a:sp3d z="152400" extrusionH="63500" prstMaterial="matte">
          <a:bevelT w="50800" h="19050" prst="relaxedInset"/>
          <a:contourClr>
            <a:schemeClr val="bg1"/>
          </a:contourClr>
        </a:sp3d>
      </dsp:spPr>
      <dsp:style>
        <a:lnRef idx="0">
          <a:scrgbClr r="0" g="0" b="0"/>
        </a:lnRef>
        <a:fillRef idx="1">
          <a:scrgbClr r="0" g="0" b="0"/>
        </a:fillRef>
        <a:effectRef idx="0">
          <a:scrgbClr r="0" g="0" b="0"/>
        </a:effectRef>
        <a:fontRef idx="minor"/>
      </dsp:style>
    </dsp:sp>
    <dsp:sp modelId="{67A6F63D-A2A9-4214-868B-61E47F4FE178}">
      <dsp:nvSpPr>
        <dsp:cNvPr id="0" name=""/>
        <dsp:cNvSpPr/>
      </dsp:nvSpPr>
      <dsp:spPr>
        <a:xfrm>
          <a:off x="0" y="1003551"/>
          <a:ext cx="6974601" cy="797390"/>
        </a:xfrm>
        <a:prstGeom prst="homePlat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351627" tIns="137160" rIns="256032" bIns="137160" numCol="1" spcCol="1270" anchor="ctr" anchorCtr="0">
          <a:noAutofit/>
        </a:bodyPr>
        <a:lstStyle/>
        <a:p>
          <a:pPr lvl="0" algn="ctr" defTabSz="1600200" rtl="1">
            <a:lnSpc>
              <a:spcPct val="90000"/>
            </a:lnSpc>
            <a:spcBef>
              <a:spcPct val="0"/>
            </a:spcBef>
            <a:spcAft>
              <a:spcPct val="35000"/>
            </a:spcAft>
          </a:pPr>
          <a:endParaRPr lang="fr-FR" sz="3600" kern="1200" dirty="0"/>
        </a:p>
      </dsp:txBody>
      <dsp:txXfrm rot="10800000">
        <a:off x="0" y="1003551"/>
        <a:ext cx="6775254" cy="797390"/>
      </dsp:txXfrm>
    </dsp:sp>
    <dsp:sp modelId="{8155E5B2-0593-4066-8B75-81AA56A81547}">
      <dsp:nvSpPr>
        <dsp:cNvPr id="0" name=""/>
        <dsp:cNvSpPr/>
      </dsp:nvSpPr>
      <dsp:spPr>
        <a:xfrm>
          <a:off x="6989817" y="1085658"/>
          <a:ext cx="797390" cy="797390"/>
        </a:xfrm>
        <a:prstGeom prst="ellipse">
          <a:avLst/>
        </a:prstGeom>
        <a:solidFill>
          <a:schemeClr val="accent1">
            <a:tint val="50000"/>
            <a:hueOff val="0"/>
            <a:satOff val="0"/>
            <a:lumOff val="0"/>
            <a:alphaOff val="0"/>
          </a:schemeClr>
        </a:solidFill>
        <a:ln>
          <a:noFill/>
        </a:ln>
        <a:effectLst/>
        <a:scene3d>
          <a:camera prst="orthographicFront"/>
          <a:lightRig rig="threePt" dir="t">
            <a:rot lat="0" lon="0" rev="7500000"/>
          </a:lightRig>
        </a:scene3d>
        <a:sp3d z="152400" extrusionH="63500" prstMaterial="matte">
          <a:bevelT w="50800" h="19050" prst="relaxedInset"/>
          <a:contourClr>
            <a:schemeClr val="bg1"/>
          </a:contourClr>
        </a:sp3d>
      </dsp:spPr>
      <dsp:style>
        <a:lnRef idx="0">
          <a:scrgbClr r="0" g="0" b="0"/>
        </a:lnRef>
        <a:fillRef idx="1">
          <a:scrgbClr r="0" g="0" b="0"/>
        </a:fillRef>
        <a:effectRef idx="0">
          <a:scrgbClr r="0" g="0" b="0"/>
        </a:effectRef>
        <a:fontRef idx="minor"/>
      </dsp:style>
    </dsp:sp>
    <dsp:sp modelId="{2C04EA66-3C51-4923-9D4C-A1EF1428654F}">
      <dsp:nvSpPr>
        <dsp:cNvPr id="0" name=""/>
        <dsp:cNvSpPr/>
      </dsp:nvSpPr>
      <dsp:spPr>
        <a:xfrm>
          <a:off x="0" y="2037150"/>
          <a:ext cx="6972634" cy="797390"/>
        </a:xfrm>
        <a:prstGeom prst="homePlat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351627" tIns="137160" rIns="256032" bIns="137160" numCol="1" spcCol="1270" anchor="ctr" anchorCtr="0">
          <a:noAutofit/>
        </a:bodyPr>
        <a:lstStyle/>
        <a:p>
          <a:pPr lvl="0" algn="ctr" defTabSz="1600200" rtl="1">
            <a:lnSpc>
              <a:spcPct val="90000"/>
            </a:lnSpc>
            <a:spcBef>
              <a:spcPct val="0"/>
            </a:spcBef>
            <a:spcAft>
              <a:spcPct val="35000"/>
            </a:spcAft>
          </a:pPr>
          <a:endParaRPr lang="fr-FR" sz="3600" kern="1200" dirty="0"/>
        </a:p>
      </dsp:txBody>
      <dsp:txXfrm rot="10800000">
        <a:off x="0" y="2037150"/>
        <a:ext cx="6773287" cy="797390"/>
      </dsp:txXfrm>
    </dsp:sp>
    <dsp:sp modelId="{35843182-1D3D-49A5-9E39-BCDFEAC4D2B8}">
      <dsp:nvSpPr>
        <dsp:cNvPr id="0" name=""/>
        <dsp:cNvSpPr/>
      </dsp:nvSpPr>
      <dsp:spPr>
        <a:xfrm>
          <a:off x="6989817" y="2039287"/>
          <a:ext cx="797390" cy="797390"/>
        </a:xfrm>
        <a:prstGeom prst="ellipse">
          <a:avLst/>
        </a:prstGeom>
        <a:solidFill>
          <a:schemeClr val="accent1">
            <a:tint val="50000"/>
            <a:hueOff val="0"/>
            <a:satOff val="0"/>
            <a:lumOff val="0"/>
            <a:alphaOff val="0"/>
          </a:schemeClr>
        </a:solidFill>
        <a:ln>
          <a:noFill/>
        </a:ln>
        <a:effectLst/>
        <a:scene3d>
          <a:camera prst="orthographicFront"/>
          <a:lightRig rig="threePt" dir="t">
            <a:rot lat="0" lon="0" rev="7500000"/>
          </a:lightRig>
        </a:scene3d>
        <a:sp3d z="152400" extrusionH="63500" prstMaterial="matte">
          <a:bevelT w="50800" h="19050" prst="relaxedInset"/>
          <a:contourClr>
            <a:schemeClr val="bg1"/>
          </a:contourClr>
        </a:sp3d>
      </dsp:spPr>
      <dsp:style>
        <a:lnRef idx="0">
          <a:scrgbClr r="0" g="0" b="0"/>
        </a:lnRef>
        <a:fillRef idx="1">
          <a:scrgbClr r="0" g="0" b="0"/>
        </a:fillRef>
        <a:effectRef idx="0">
          <a:scrgbClr r="0" g="0" b="0"/>
        </a:effectRef>
        <a:fontRef idx="minor"/>
      </dsp:style>
    </dsp:sp>
    <dsp:sp modelId="{1559994D-F583-4D52-B975-B230D5615E7B}">
      <dsp:nvSpPr>
        <dsp:cNvPr id="0" name=""/>
        <dsp:cNvSpPr/>
      </dsp:nvSpPr>
      <dsp:spPr>
        <a:xfrm>
          <a:off x="0" y="3109016"/>
          <a:ext cx="6995005" cy="797390"/>
        </a:xfrm>
        <a:prstGeom prst="homePlat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351627" tIns="137160" rIns="256032" bIns="137160" numCol="1" spcCol="1270" anchor="ctr" anchorCtr="0">
          <a:noAutofit/>
        </a:bodyPr>
        <a:lstStyle/>
        <a:p>
          <a:pPr lvl="0" algn="ctr" defTabSz="1600200" rtl="1">
            <a:lnSpc>
              <a:spcPct val="90000"/>
            </a:lnSpc>
            <a:spcBef>
              <a:spcPct val="0"/>
            </a:spcBef>
            <a:spcAft>
              <a:spcPct val="35000"/>
            </a:spcAft>
          </a:pPr>
          <a:endParaRPr lang="fr-FR" sz="3600" kern="1200" dirty="0"/>
        </a:p>
      </dsp:txBody>
      <dsp:txXfrm rot="10800000">
        <a:off x="0" y="3109016"/>
        <a:ext cx="6795658" cy="797390"/>
      </dsp:txXfrm>
    </dsp:sp>
    <dsp:sp modelId="{7E6AC314-6E87-4F7F-8C11-DEFA9B5920A1}">
      <dsp:nvSpPr>
        <dsp:cNvPr id="0" name=""/>
        <dsp:cNvSpPr/>
      </dsp:nvSpPr>
      <dsp:spPr>
        <a:xfrm>
          <a:off x="6989817" y="3111780"/>
          <a:ext cx="797390" cy="797390"/>
        </a:xfrm>
        <a:prstGeom prst="ellipse">
          <a:avLst/>
        </a:prstGeom>
        <a:solidFill>
          <a:schemeClr val="accent1">
            <a:tint val="50000"/>
            <a:hueOff val="0"/>
            <a:satOff val="0"/>
            <a:lumOff val="0"/>
            <a:alphaOff val="0"/>
          </a:schemeClr>
        </a:solidFill>
        <a:ln>
          <a:noFill/>
        </a:ln>
        <a:effectLst/>
        <a:scene3d>
          <a:camera prst="orthographicFront"/>
          <a:lightRig rig="threePt" dir="t">
            <a:rot lat="0" lon="0" rev="7500000"/>
          </a:lightRig>
        </a:scene3d>
        <a:sp3d z="152400" extrusionH="63500" prstMaterial="matte">
          <a:bevelT w="50800" h="19050" prst="relaxedInset"/>
          <a:contourClr>
            <a:schemeClr val="bg1"/>
          </a:contourClr>
        </a:sp3d>
      </dsp:spPr>
      <dsp:style>
        <a:lnRef idx="0">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4714A1-D088-4FA2-AB0E-A64ECE41C3C5}">
      <dsp:nvSpPr>
        <dsp:cNvPr id="0" name=""/>
        <dsp:cNvSpPr/>
      </dsp:nvSpPr>
      <dsp:spPr>
        <a:xfrm>
          <a:off x="0" y="1250138"/>
          <a:ext cx="7678824" cy="6048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5E39DE8-2209-41D7-BD75-B4F882CBF6B0}">
      <dsp:nvSpPr>
        <dsp:cNvPr id="0" name=""/>
        <dsp:cNvSpPr/>
      </dsp:nvSpPr>
      <dsp:spPr>
        <a:xfrm>
          <a:off x="383941" y="45602"/>
          <a:ext cx="6671293" cy="155877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169" tIns="0" rIns="203169" bIns="0" numCol="1" spcCol="1270" anchor="ctr" anchorCtr="0">
          <a:noAutofit/>
        </a:bodyPr>
        <a:lstStyle/>
        <a:p>
          <a:pPr lvl="0" algn="r" defTabSz="1022350" rtl="1">
            <a:lnSpc>
              <a:spcPct val="90000"/>
            </a:lnSpc>
            <a:spcBef>
              <a:spcPct val="0"/>
            </a:spcBef>
            <a:spcAft>
              <a:spcPct val="35000"/>
            </a:spcAft>
          </a:pPr>
          <a:r>
            <a:rPr lang="fr-FR" sz="2300" b="0" kern="1200" dirty="0" smtClean="0"/>
            <a:t> *</a:t>
          </a:r>
          <a:r>
            <a:rPr lang="ar-SA" sz="2300" b="0" kern="1200" dirty="0" smtClean="0"/>
            <a:t>يعتمد هذا التعليم على المواد الإسلامية واللغة العربية؛ فهو يساعد التلاميذ على حفظ القرآن الكريم بأفضل الطرق المشوقة ويمكنهم من فرص أكبر للتعرف على الفقه والسنة والسيرة النبوية وباقي العلوم الشرعية الأخرى</a:t>
          </a:r>
          <a:endParaRPr lang="fr-FR" sz="2300" b="0" kern="1200" dirty="0"/>
        </a:p>
      </dsp:txBody>
      <dsp:txXfrm>
        <a:off x="460034" y="121695"/>
        <a:ext cx="6519107" cy="1406590"/>
      </dsp:txXfrm>
    </dsp:sp>
    <dsp:sp modelId="{9EEEE50A-5F2D-4948-8247-AF4275675E03}">
      <dsp:nvSpPr>
        <dsp:cNvPr id="0" name=""/>
        <dsp:cNvSpPr/>
      </dsp:nvSpPr>
      <dsp:spPr>
        <a:xfrm>
          <a:off x="0" y="3079785"/>
          <a:ext cx="7678824" cy="6048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5AC833F-C498-446C-9F5B-DEA9F5DA3668}">
      <dsp:nvSpPr>
        <dsp:cNvPr id="0" name=""/>
        <dsp:cNvSpPr/>
      </dsp:nvSpPr>
      <dsp:spPr>
        <a:xfrm>
          <a:off x="360040" y="1977340"/>
          <a:ext cx="6671346" cy="144948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169" tIns="0" rIns="203169" bIns="0" numCol="1" spcCol="1270" anchor="ctr" anchorCtr="0">
          <a:noAutofit/>
        </a:bodyPr>
        <a:lstStyle/>
        <a:p>
          <a:pPr lvl="0" algn="r" defTabSz="1022350" rtl="1">
            <a:lnSpc>
              <a:spcPct val="90000"/>
            </a:lnSpc>
            <a:spcBef>
              <a:spcPct val="0"/>
            </a:spcBef>
            <a:spcAft>
              <a:spcPct val="35000"/>
            </a:spcAft>
          </a:pPr>
          <a:r>
            <a:rPr lang="fr-FR" sz="2300" b="0" kern="1200" dirty="0" smtClean="0"/>
            <a:t> * </a:t>
          </a:r>
          <a:r>
            <a:rPr lang="ar-SA" sz="2300" b="0" kern="1200" dirty="0" smtClean="0"/>
            <a:t>يهدف هذا التعليم بالأساس إلى المحافظة على الهوية  المغربية وحماية القيم الأخلاقية </a:t>
          </a:r>
          <a:r>
            <a:rPr lang="ar-MA" sz="2300" b="0" kern="1200" dirty="0" smtClean="0"/>
            <a:t>و</a:t>
          </a:r>
          <a:r>
            <a:rPr lang="ar-SA" sz="2300" b="0" kern="1200" dirty="0" smtClean="0"/>
            <a:t> المعنوية للمجتمع المغربي. </a:t>
          </a:r>
          <a:endParaRPr lang="fr-FR" sz="2300" b="0" kern="1200" dirty="0"/>
        </a:p>
      </dsp:txBody>
      <dsp:txXfrm>
        <a:off x="430798" y="2048098"/>
        <a:ext cx="6529830" cy="1307970"/>
      </dsp:txXfrm>
    </dsp:sp>
    <dsp:sp modelId="{288ED71E-DF7E-4A8A-8C83-83DE79D144C5}">
      <dsp:nvSpPr>
        <dsp:cNvPr id="0" name=""/>
        <dsp:cNvSpPr/>
      </dsp:nvSpPr>
      <dsp:spPr>
        <a:xfrm>
          <a:off x="0" y="4894213"/>
          <a:ext cx="7678824" cy="6048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C235F73-C66C-4E47-90DA-2B69C2AA6405}">
      <dsp:nvSpPr>
        <dsp:cNvPr id="0" name=""/>
        <dsp:cNvSpPr/>
      </dsp:nvSpPr>
      <dsp:spPr>
        <a:xfrm>
          <a:off x="432049" y="3814185"/>
          <a:ext cx="6674303" cy="143426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169" tIns="0" rIns="203169" bIns="0" numCol="1" spcCol="1270" anchor="ctr" anchorCtr="0">
          <a:noAutofit/>
        </a:bodyPr>
        <a:lstStyle/>
        <a:p>
          <a:pPr lvl="0" algn="r" defTabSz="1022350" rtl="1">
            <a:lnSpc>
              <a:spcPct val="90000"/>
            </a:lnSpc>
            <a:spcBef>
              <a:spcPct val="0"/>
            </a:spcBef>
            <a:spcAft>
              <a:spcPct val="35000"/>
            </a:spcAft>
          </a:pPr>
          <a:r>
            <a:rPr lang="fr-FR" sz="2300" b="0" kern="1200" dirty="0" smtClean="0"/>
            <a:t> *</a:t>
          </a:r>
          <a:r>
            <a:rPr lang="ar-SA" sz="2300" b="0" kern="1200" dirty="0" smtClean="0"/>
            <a:t>يمكن المتعلمين من امتلاك معارف متنوعة من لغات  و اعلاميات ومواد اجتماعية وعلمية ،</a:t>
          </a:r>
          <a:r>
            <a:rPr lang="ar-MA" sz="2300" b="0" kern="1200" dirty="0" smtClean="0"/>
            <a:t> </a:t>
          </a:r>
          <a:r>
            <a:rPr lang="ar-SA" sz="2300" b="0" kern="1200" dirty="0" smtClean="0"/>
            <a:t>ومهارات تمكنهم من التواصل الايجابي مع محيطهم،</a:t>
          </a:r>
          <a:r>
            <a:rPr lang="ar-MA" sz="2300" b="0" kern="1200" dirty="0" smtClean="0"/>
            <a:t> </a:t>
          </a:r>
          <a:r>
            <a:rPr lang="ar-SA" sz="2300" b="0" kern="1200" dirty="0" smtClean="0"/>
            <a:t>بالإضافة إلى التمكن من اللغة العربية والعلوم الاسلامية.</a:t>
          </a:r>
          <a:endParaRPr lang="fr-FR" sz="2300" b="0" kern="1200" dirty="0"/>
        </a:p>
      </dsp:txBody>
      <dsp:txXfrm>
        <a:off x="502064" y="3884200"/>
        <a:ext cx="6534273" cy="129423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4714A1-D088-4FA2-AB0E-A64ECE41C3C5}">
      <dsp:nvSpPr>
        <dsp:cNvPr id="0" name=""/>
        <dsp:cNvSpPr/>
      </dsp:nvSpPr>
      <dsp:spPr>
        <a:xfrm>
          <a:off x="0" y="825903"/>
          <a:ext cx="7344815" cy="1292955"/>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5E39DE8-2209-41D7-BD75-B4F882CBF6B0}">
      <dsp:nvSpPr>
        <dsp:cNvPr id="0" name=""/>
        <dsp:cNvSpPr/>
      </dsp:nvSpPr>
      <dsp:spPr>
        <a:xfrm>
          <a:off x="367240" y="432050"/>
          <a:ext cx="6393859" cy="135325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4332" tIns="0" rIns="194332" bIns="0" numCol="1" spcCol="1270" anchor="ctr" anchorCtr="0">
          <a:noAutofit/>
        </a:bodyPr>
        <a:lstStyle/>
        <a:p>
          <a:pPr lvl="0" algn="r" defTabSz="1155700" rtl="1">
            <a:lnSpc>
              <a:spcPct val="90000"/>
            </a:lnSpc>
            <a:spcBef>
              <a:spcPct val="0"/>
            </a:spcBef>
            <a:spcAft>
              <a:spcPct val="35000"/>
            </a:spcAft>
          </a:pPr>
          <a:r>
            <a:rPr lang="fr-FR" sz="2600" b="0" kern="1200" dirty="0" smtClean="0"/>
            <a:t> *</a:t>
          </a:r>
          <a:r>
            <a:rPr lang="ar-SA" sz="2600" b="0" kern="1200" dirty="0" smtClean="0"/>
            <a:t>مد الجسور بين التعل</a:t>
          </a:r>
          <a:r>
            <a:rPr lang="ar-MA" sz="2600" b="0" kern="1200" dirty="0" smtClean="0"/>
            <a:t>ي</a:t>
          </a:r>
          <a:r>
            <a:rPr lang="ar-SA" sz="2600" b="0" kern="1200" dirty="0" smtClean="0"/>
            <a:t>مين العام والأصيل يمكن التلاميذ من الانتقال من أحدهما إلى الآخر دون أي صعوبة.</a:t>
          </a:r>
          <a:endParaRPr lang="fr-FR" sz="2600" b="0" kern="1200" dirty="0"/>
        </a:p>
      </dsp:txBody>
      <dsp:txXfrm>
        <a:off x="433300" y="498110"/>
        <a:ext cx="6261739" cy="1221132"/>
      </dsp:txXfrm>
    </dsp:sp>
    <dsp:sp modelId="{9EEEE50A-5F2D-4948-8247-AF4275675E03}">
      <dsp:nvSpPr>
        <dsp:cNvPr id="0" name=""/>
        <dsp:cNvSpPr/>
      </dsp:nvSpPr>
      <dsp:spPr>
        <a:xfrm>
          <a:off x="0" y="2638521"/>
          <a:ext cx="7344815" cy="1249908"/>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5AC833F-C498-446C-9F5B-DEA9F5DA3668}">
      <dsp:nvSpPr>
        <dsp:cNvPr id="0" name=""/>
        <dsp:cNvSpPr/>
      </dsp:nvSpPr>
      <dsp:spPr>
        <a:xfrm>
          <a:off x="344380" y="2450363"/>
          <a:ext cx="6381160" cy="112806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4332" tIns="0" rIns="194332" bIns="0" numCol="1" spcCol="1270" anchor="ctr" anchorCtr="0">
          <a:noAutofit/>
        </a:bodyPr>
        <a:lstStyle/>
        <a:p>
          <a:pPr lvl="0" algn="r" defTabSz="1155700" rtl="1">
            <a:lnSpc>
              <a:spcPct val="90000"/>
            </a:lnSpc>
            <a:spcBef>
              <a:spcPct val="0"/>
            </a:spcBef>
            <a:spcAft>
              <a:spcPct val="35000"/>
            </a:spcAft>
          </a:pPr>
          <a:r>
            <a:rPr lang="fr-FR" sz="2600" b="0" kern="1200" dirty="0" smtClean="0"/>
            <a:t> *</a:t>
          </a:r>
          <a:r>
            <a:rPr lang="ar-SA" sz="2600" b="0" kern="1200" dirty="0" smtClean="0"/>
            <a:t>يمنح التعليم الأصيل نفس الشهادات التي يمنحها التعليم العام</a:t>
          </a:r>
          <a:endParaRPr lang="fr-FR" sz="2600" b="0" kern="1200" dirty="0"/>
        </a:p>
      </dsp:txBody>
      <dsp:txXfrm>
        <a:off x="399447" y="2505430"/>
        <a:ext cx="6271026" cy="1017928"/>
      </dsp:txXfrm>
    </dsp:sp>
  </dsp:spTree>
</dsp:drawing>
</file>

<file path=ppt/diagrams/layout1.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314525CE-61A9-42AC-BD92-3F868226930A}" type="datetimeFigureOut">
              <a:rPr lang="fr-FR" smtClean="0"/>
              <a:t>16/04/2018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4EA8751-D277-4EB2-9E0F-0882CC270D53}" type="slidenum">
              <a:rPr lang="fr-FR" smtClean="0"/>
              <a:t>‹N°›</a:t>
            </a:fld>
            <a:endParaRPr lang="fr-FR"/>
          </a:p>
        </p:txBody>
      </p:sp>
    </p:spTree>
    <p:extLst>
      <p:ext uri="{BB962C8B-B14F-4D97-AF65-F5344CB8AC3E}">
        <p14:creationId xmlns:p14="http://schemas.microsoft.com/office/powerpoint/2010/main" val="30468670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314525CE-61A9-42AC-BD92-3F868226930A}" type="datetimeFigureOut">
              <a:rPr lang="fr-FR" smtClean="0"/>
              <a:t>16/04/2018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4EA8751-D277-4EB2-9E0F-0882CC270D53}" type="slidenum">
              <a:rPr lang="fr-FR" smtClean="0"/>
              <a:t>‹N°›</a:t>
            </a:fld>
            <a:endParaRPr lang="fr-FR"/>
          </a:p>
        </p:txBody>
      </p:sp>
    </p:spTree>
    <p:extLst>
      <p:ext uri="{BB962C8B-B14F-4D97-AF65-F5344CB8AC3E}">
        <p14:creationId xmlns:p14="http://schemas.microsoft.com/office/powerpoint/2010/main" val="30625335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314525CE-61A9-42AC-BD92-3F868226930A}" type="datetimeFigureOut">
              <a:rPr lang="fr-FR" smtClean="0"/>
              <a:t>16/04/2018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4EA8751-D277-4EB2-9E0F-0882CC270D53}" type="slidenum">
              <a:rPr lang="fr-FR" smtClean="0"/>
              <a:t>‹N°›</a:t>
            </a:fld>
            <a:endParaRPr lang="fr-FR"/>
          </a:p>
        </p:txBody>
      </p:sp>
    </p:spTree>
    <p:extLst>
      <p:ext uri="{BB962C8B-B14F-4D97-AF65-F5344CB8AC3E}">
        <p14:creationId xmlns:p14="http://schemas.microsoft.com/office/powerpoint/2010/main" val="14652074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314525CE-61A9-42AC-BD92-3F868226930A}" type="datetimeFigureOut">
              <a:rPr lang="fr-FR" smtClean="0"/>
              <a:t>16/04/2018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4EA8751-D277-4EB2-9E0F-0882CC270D53}" type="slidenum">
              <a:rPr lang="fr-FR" smtClean="0"/>
              <a:t>‹N°›</a:t>
            </a:fld>
            <a:endParaRPr lang="fr-FR"/>
          </a:p>
        </p:txBody>
      </p:sp>
    </p:spTree>
    <p:extLst>
      <p:ext uri="{BB962C8B-B14F-4D97-AF65-F5344CB8AC3E}">
        <p14:creationId xmlns:p14="http://schemas.microsoft.com/office/powerpoint/2010/main" val="4018914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314525CE-61A9-42AC-BD92-3F868226930A}" type="datetimeFigureOut">
              <a:rPr lang="fr-FR" smtClean="0"/>
              <a:t>16/04/2018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4EA8751-D277-4EB2-9E0F-0882CC270D53}" type="slidenum">
              <a:rPr lang="fr-FR" smtClean="0"/>
              <a:t>‹N°›</a:t>
            </a:fld>
            <a:endParaRPr lang="fr-FR"/>
          </a:p>
        </p:txBody>
      </p:sp>
    </p:spTree>
    <p:extLst>
      <p:ext uri="{BB962C8B-B14F-4D97-AF65-F5344CB8AC3E}">
        <p14:creationId xmlns:p14="http://schemas.microsoft.com/office/powerpoint/2010/main" val="37764295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314525CE-61A9-42AC-BD92-3F868226930A}" type="datetimeFigureOut">
              <a:rPr lang="fr-FR" smtClean="0"/>
              <a:t>16/04/2018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4EA8751-D277-4EB2-9E0F-0882CC270D53}" type="slidenum">
              <a:rPr lang="fr-FR" smtClean="0"/>
              <a:t>‹N°›</a:t>
            </a:fld>
            <a:endParaRPr lang="fr-FR"/>
          </a:p>
        </p:txBody>
      </p:sp>
    </p:spTree>
    <p:extLst>
      <p:ext uri="{BB962C8B-B14F-4D97-AF65-F5344CB8AC3E}">
        <p14:creationId xmlns:p14="http://schemas.microsoft.com/office/powerpoint/2010/main" val="12324294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314525CE-61A9-42AC-BD92-3F868226930A}" type="datetimeFigureOut">
              <a:rPr lang="fr-FR" smtClean="0"/>
              <a:t>16/04/2018</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D4EA8751-D277-4EB2-9E0F-0882CC270D53}" type="slidenum">
              <a:rPr lang="fr-FR" smtClean="0"/>
              <a:t>‹N°›</a:t>
            </a:fld>
            <a:endParaRPr lang="fr-FR"/>
          </a:p>
        </p:txBody>
      </p:sp>
    </p:spTree>
    <p:extLst>
      <p:ext uri="{BB962C8B-B14F-4D97-AF65-F5344CB8AC3E}">
        <p14:creationId xmlns:p14="http://schemas.microsoft.com/office/powerpoint/2010/main" val="8283643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314525CE-61A9-42AC-BD92-3F868226930A}" type="datetimeFigureOut">
              <a:rPr lang="fr-FR" smtClean="0"/>
              <a:t>16/04/2018</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D4EA8751-D277-4EB2-9E0F-0882CC270D53}" type="slidenum">
              <a:rPr lang="fr-FR" smtClean="0"/>
              <a:t>‹N°›</a:t>
            </a:fld>
            <a:endParaRPr lang="fr-FR"/>
          </a:p>
        </p:txBody>
      </p:sp>
    </p:spTree>
    <p:extLst>
      <p:ext uri="{BB962C8B-B14F-4D97-AF65-F5344CB8AC3E}">
        <p14:creationId xmlns:p14="http://schemas.microsoft.com/office/powerpoint/2010/main" val="37882690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14525CE-61A9-42AC-BD92-3F868226930A}" type="datetimeFigureOut">
              <a:rPr lang="fr-FR" smtClean="0"/>
              <a:t>16/04/2018</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D4EA8751-D277-4EB2-9E0F-0882CC270D53}" type="slidenum">
              <a:rPr lang="fr-FR" smtClean="0"/>
              <a:t>‹N°›</a:t>
            </a:fld>
            <a:endParaRPr lang="fr-FR"/>
          </a:p>
        </p:txBody>
      </p:sp>
    </p:spTree>
    <p:extLst>
      <p:ext uri="{BB962C8B-B14F-4D97-AF65-F5344CB8AC3E}">
        <p14:creationId xmlns:p14="http://schemas.microsoft.com/office/powerpoint/2010/main" val="21009246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314525CE-61A9-42AC-BD92-3F868226930A}" type="datetimeFigureOut">
              <a:rPr lang="fr-FR" smtClean="0"/>
              <a:t>16/04/2018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4EA8751-D277-4EB2-9E0F-0882CC270D53}" type="slidenum">
              <a:rPr lang="fr-FR" smtClean="0"/>
              <a:t>‹N°›</a:t>
            </a:fld>
            <a:endParaRPr lang="fr-FR"/>
          </a:p>
        </p:txBody>
      </p:sp>
    </p:spTree>
    <p:extLst>
      <p:ext uri="{BB962C8B-B14F-4D97-AF65-F5344CB8AC3E}">
        <p14:creationId xmlns:p14="http://schemas.microsoft.com/office/powerpoint/2010/main" val="23558565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314525CE-61A9-42AC-BD92-3F868226930A}" type="datetimeFigureOut">
              <a:rPr lang="fr-FR" smtClean="0"/>
              <a:t>16/04/2018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4EA8751-D277-4EB2-9E0F-0882CC270D53}" type="slidenum">
              <a:rPr lang="fr-FR" smtClean="0"/>
              <a:t>‹N°›</a:t>
            </a:fld>
            <a:endParaRPr lang="fr-FR"/>
          </a:p>
        </p:txBody>
      </p:sp>
    </p:spTree>
    <p:extLst>
      <p:ext uri="{BB962C8B-B14F-4D97-AF65-F5344CB8AC3E}">
        <p14:creationId xmlns:p14="http://schemas.microsoft.com/office/powerpoint/2010/main" val="1376710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3000" r="-3000"/>
          </a:stretch>
        </a:blipFill>
        <a:effectLst/>
      </p:bgPr>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4525CE-61A9-42AC-BD92-3F868226930A}" type="datetimeFigureOut">
              <a:rPr lang="fr-FR" smtClean="0"/>
              <a:t>16/04/2018</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EA8751-D277-4EB2-9E0F-0882CC270D53}" type="slidenum">
              <a:rPr lang="fr-FR" smtClean="0"/>
              <a:t>‹N°›</a:t>
            </a:fld>
            <a:endParaRPr lang="fr-FR"/>
          </a:p>
        </p:txBody>
      </p:sp>
    </p:spTree>
    <p:extLst>
      <p:ext uri="{BB962C8B-B14F-4D97-AF65-F5344CB8AC3E}">
        <p14:creationId xmlns:p14="http://schemas.microsoft.com/office/powerpoint/2010/main" val="3156529279"/>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2.png"/><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7" Type="http://schemas.openxmlformats.org/officeDocument/2006/relationships/image" Target="../media/image2.png"/><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descr="نتيجة بحث الصور عن ‪coran hd‬‏"/>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3" name="AutoShape 4" descr="نتيجة بحث الصور عن ‪coran hd‬‏"/>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4" name="AutoShape 8" descr="نتيجة بحث الصور عن ‪coran hd‬‏"/>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pic>
        <p:nvPicPr>
          <p:cNvPr id="8" name="Image 7" descr="C:\Documents and Settings\user\Mes documents\Downloads\logo alqalam 2015-01.png"/>
          <p:cNvPicPr/>
          <p:nvPr/>
        </p:nvPicPr>
        <p:blipFill rotWithShape="1">
          <a:blip r:embed="rId2">
            <a:extLst>
              <a:ext uri="{28A0092B-C50C-407E-A947-70E740481C1C}">
                <a14:useLocalDpi xmlns:a14="http://schemas.microsoft.com/office/drawing/2010/main" val="0"/>
              </a:ext>
            </a:extLst>
          </a:blip>
          <a:srcRect r="78469"/>
          <a:stretch/>
        </p:blipFill>
        <p:spPr bwMode="auto">
          <a:xfrm>
            <a:off x="3779912" y="450987"/>
            <a:ext cx="1425082" cy="889781"/>
          </a:xfrm>
          <a:prstGeom prst="rect">
            <a:avLst/>
          </a:prstGeom>
          <a:noFill/>
          <a:ln>
            <a:noFill/>
          </a:ln>
          <a:extLst>
            <a:ext uri="{53640926-AAD7-44D8-BBD7-CCE9431645EC}">
              <a14:shadowObscured xmlns:a14="http://schemas.microsoft.com/office/drawing/2010/main"/>
            </a:ext>
          </a:extLst>
        </p:spPr>
      </p:pic>
      <p:pic>
        <p:nvPicPr>
          <p:cNvPr id="1026" name="Picture 2" descr="C:\Users\Karima\Desktop\expo\Bismillah_Logo_Template_07.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47664" y="1700808"/>
            <a:ext cx="6048672" cy="406908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3942830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txBox="1">
            <a:spLocks noChangeArrowheads="1"/>
          </p:cNvSpPr>
          <p:nvPr/>
        </p:nvSpPr>
        <p:spPr>
          <a:xfrm>
            <a:off x="467544" y="1700809"/>
            <a:ext cx="8208912" cy="2088231"/>
          </a:xfrm>
          <a:prstGeom prst="rect">
            <a:avLst/>
          </a:prstGeom>
        </p:spPr>
        <p:txBody>
          <a:bodyPr vert="horz" lIns="91440" tIns="45720" rIns="91440" bIns="45720" rtlCol="0">
            <a:noAutofit/>
            <a:scene3d>
              <a:camera prst="orthographicFront"/>
              <a:lightRig rig="flat" dir="tl">
                <a:rot lat="0" lon="0" rev="6600000"/>
              </a:lightRig>
            </a:scene3d>
            <a:sp3d extrusionH="25400" contourW="8890">
              <a:bevelT w="38100" h="31750"/>
              <a:contourClr>
                <a:schemeClr val="accent2">
                  <a:shade val="75000"/>
                </a:schemeClr>
              </a:contourClr>
            </a:sp3d>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gn="just" rtl="1">
              <a:lnSpc>
                <a:spcPct val="150000"/>
              </a:lnSpc>
              <a:buNone/>
            </a:pPr>
            <a:r>
              <a:rPr lang="ar-SA" dirty="0" smtClean="0">
                <a:solidFill>
                  <a:schemeClr val="tx1"/>
                </a:solidFill>
              </a:rPr>
              <a:t>حيث </a:t>
            </a:r>
            <a:r>
              <a:rPr lang="ar-SA" dirty="0">
                <a:solidFill>
                  <a:schemeClr val="tx1"/>
                </a:solidFill>
              </a:rPr>
              <a:t>نصت بمنطوقها على تنظيم الدراسة في التعليم الأصيل الجديد ، وعلى توزيع الغلاف الزمني السنوي لمختلف المواد بالتعليم الابتدائي الأصيل الجديد.(وقد شكلت هذه المراجعة فرصة حقيقية لتجديد التعليم الأصيل تنظيميا </a:t>
            </a:r>
            <a:r>
              <a:rPr lang="ar-SA" dirty="0" smtClean="0">
                <a:solidFill>
                  <a:schemeClr val="tx1"/>
                </a:solidFill>
              </a:rPr>
              <a:t>وبيداغوجيا</a:t>
            </a:r>
            <a:r>
              <a:rPr lang="ar-MA" dirty="0" smtClean="0">
                <a:solidFill>
                  <a:schemeClr val="tx1"/>
                </a:solidFill>
              </a:rPr>
              <a:t> </a:t>
            </a:r>
            <a:r>
              <a:rPr lang="fr-FR" dirty="0" smtClean="0">
                <a:solidFill>
                  <a:schemeClr val="tx1"/>
                </a:solidFill>
              </a:rPr>
              <a:t>:</a:t>
            </a:r>
            <a:endParaRPr lang="fr-FR" dirty="0">
              <a:solidFill>
                <a:schemeClr val="tx1"/>
              </a:solidFill>
            </a:endParaRPr>
          </a:p>
          <a:p>
            <a:pPr marL="725488" indent="-273050" algn="just" rtl="1">
              <a:lnSpc>
                <a:spcPct val="150000"/>
              </a:lnSpc>
              <a:buClr>
                <a:srgbClr val="FF0000"/>
              </a:buClr>
              <a:buFont typeface="Wingdings" pitchFamily="2" charset="2"/>
              <a:buChar char="q"/>
            </a:pPr>
            <a:r>
              <a:rPr lang="ar-MA" dirty="0" smtClean="0">
                <a:solidFill>
                  <a:schemeClr val="tx1"/>
                </a:solidFill>
              </a:rPr>
              <a:t> </a:t>
            </a:r>
            <a:r>
              <a:rPr lang="ar-SA" dirty="0" smtClean="0">
                <a:solidFill>
                  <a:schemeClr val="tx1"/>
                </a:solidFill>
              </a:rPr>
              <a:t>تنظيميا</a:t>
            </a:r>
            <a:r>
              <a:rPr lang="ar-MA" dirty="0" smtClean="0">
                <a:solidFill>
                  <a:schemeClr val="tx1"/>
                </a:solidFill>
              </a:rPr>
              <a:t> : </a:t>
            </a:r>
            <a:r>
              <a:rPr lang="ar-SA" dirty="0" smtClean="0">
                <a:solidFill>
                  <a:schemeClr val="tx1"/>
                </a:solidFill>
              </a:rPr>
              <a:t>بإدراجه </a:t>
            </a:r>
            <a:r>
              <a:rPr lang="ar-SA" dirty="0">
                <a:solidFill>
                  <a:schemeClr val="tx1"/>
                </a:solidFill>
              </a:rPr>
              <a:t>ضمن النظام التربوي وإخضاعه، من حيث الهيكلة ونظام </a:t>
            </a:r>
            <a:r>
              <a:rPr lang="ar-SA" dirty="0" smtClean="0">
                <a:solidFill>
                  <a:schemeClr val="tx1"/>
                </a:solidFill>
              </a:rPr>
              <a:t>الدراسة،</a:t>
            </a:r>
            <a:r>
              <a:rPr lang="ar-MA" dirty="0" smtClean="0">
                <a:solidFill>
                  <a:schemeClr val="tx1"/>
                </a:solidFill>
              </a:rPr>
              <a:t> </a:t>
            </a:r>
            <a:r>
              <a:rPr lang="ar-SA" dirty="0" smtClean="0">
                <a:solidFill>
                  <a:schemeClr val="tx1"/>
                </a:solidFill>
              </a:rPr>
              <a:t>لنفس </a:t>
            </a:r>
            <a:r>
              <a:rPr lang="ar-SA" dirty="0">
                <a:solidFill>
                  <a:schemeClr val="tx1"/>
                </a:solidFill>
              </a:rPr>
              <a:t>القواعد المعتمدة بباقي المسالك العامة باعتباره مكونا من مكونات </a:t>
            </a:r>
            <a:r>
              <a:rPr lang="ar-SA" dirty="0" smtClean="0">
                <a:solidFill>
                  <a:schemeClr val="tx1"/>
                </a:solidFill>
              </a:rPr>
              <a:t>المنظومة</a:t>
            </a:r>
            <a:r>
              <a:rPr lang="ar-MA" dirty="0" smtClean="0">
                <a:solidFill>
                  <a:schemeClr val="tx1"/>
                </a:solidFill>
              </a:rPr>
              <a:t> </a:t>
            </a:r>
            <a:r>
              <a:rPr lang="ar-SA" dirty="0" smtClean="0">
                <a:solidFill>
                  <a:schemeClr val="tx1"/>
                </a:solidFill>
              </a:rPr>
              <a:t>التربوية</a:t>
            </a:r>
            <a:r>
              <a:rPr lang="ar-SA" dirty="0">
                <a:solidFill>
                  <a:schemeClr val="tx1"/>
                </a:solidFill>
              </a:rPr>
              <a:t>، وجعله تعليما يواكب التعليم العام من حيث الأدوار والوظائف والأهداف</a:t>
            </a:r>
            <a:r>
              <a:rPr lang="fr-FR" dirty="0">
                <a:solidFill>
                  <a:schemeClr val="tx1"/>
                </a:solidFill>
              </a:rPr>
              <a:t>.</a:t>
            </a:r>
          </a:p>
          <a:p>
            <a:pPr marL="725488" indent="-273050" algn="just" rtl="1">
              <a:lnSpc>
                <a:spcPct val="150000"/>
              </a:lnSpc>
              <a:buClr>
                <a:srgbClr val="FF0000"/>
              </a:buClr>
              <a:buFont typeface="Wingdings" pitchFamily="2" charset="2"/>
              <a:buChar char="q"/>
            </a:pPr>
            <a:r>
              <a:rPr lang="ar-MA" dirty="0" smtClean="0">
                <a:solidFill>
                  <a:schemeClr val="tx1"/>
                </a:solidFill>
              </a:rPr>
              <a:t> </a:t>
            </a:r>
            <a:r>
              <a:rPr lang="ar-SA" dirty="0" smtClean="0">
                <a:solidFill>
                  <a:schemeClr val="tx1"/>
                </a:solidFill>
              </a:rPr>
              <a:t>بيداغوجيا</a:t>
            </a:r>
            <a:r>
              <a:rPr lang="ar-MA" dirty="0" smtClean="0">
                <a:solidFill>
                  <a:schemeClr val="tx1"/>
                </a:solidFill>
              </a:rPr>
              <a:t> :</a:t>
            </a:r>
            <a:r>
              <a:rPr lang="fr-FR" dirty="0" smtClean="0">
                <a:solidFill>
                  <a:schemeClr val="tx1"/>
                </a:solidFill>
              </a:rPr>
              <a:t> </a:t>
            </a:r>
            <a:r>
              <a:rPr lang="ar-SA" dirty="0">
                <a:solidFill>
                  <a:schemeClr val="tx1"/>
                </a:solidFill>
              </a:rPr>
              <a:t>ببناء المناهج الدراسية في التعليم الأصيل، استنادا إلى المبادئ </a:t>
            </a:r>
            <a:r>
              <a:rPr lang="ar-SA" dirty="0" smtClean="0">
                <a:solidFill>
                  <a:schemeClr val="tx1"/>
                </a:solidFill>
              </a:rPr>
              <a:t>التي</a:t>
            </a:r>
            <a:r>
              <a:rPr lang="ar-MA" dirty="0" smtClean="0">
                <a:solidFill>
                  <a:schemeClr val="tx1"/>
                </a:solidFill>
              </a:rPr>
              <a:t> </a:t>
            </a:r>
            <a:r>
              <a:rPr lang="ar-SA" dirty="0" smtClean="0">
                <a:solidFill>
                  <a:schemeClr val="tx1"/>
                </a:solidFill>
              </a:rPr>
              <a:t>تأسست </a:t>
            </a:r>
            <a:r>
              <a:rPr lang="ar-SA" dirty="0">
                <a:solidFill>
                  <a:schemeClr val="tx1"/>
                </a:solidFill>
              </a:rPr>
              <a:t>عليها عملية مراجعة البرامج والمناهج</a:t>
            </a:r>
            <a:r>
              <a:rPr lang="fr-FR" dirty="0">
                <a:solidFill>
                  <a:schemeClr val="tx1"/>
                </a:solidFill>
              </a:rPr>
              <a:t>.</a:t>
            </a:r>
            <a:r>
              <a:rPr lang="ar-SA" dirty="0">
                <a:solidFill>
                  <a:schemeClr val="tx1"/>
                </a:solidFill>
              </a:rPr>
              <a:t>).</a:t>
            </a:r>
            <a:endParaRPr lang="fr-FR" dirty="0">
              <a:solidFill>
                <a:schemeClr val="tx1"/>
              </a:solidFill>
            </a:endParaRPr>
          </a:p>
          <a:p>
            <a:pPr marL="0" indent="0" algn="just" rtl="1">
              <a:lnSpc>
                <a:spcPct val="150000"/>
              </a:lnSpc>
              <a:buClr>
                <a:srgbClr val="FF0000"/>
              </a:buClr>
              <a:buNone/>
            </a:pPr>
            <a:endParaRPr lang="fr-FR" sz="2000" b="1" dirty="0" smtClean="0">
              <a:ln w="11430">
                <a:solidFill>
                  <a:schemeClr val="tx1"/>
                </a:solidFill>
              </a:ln>
              <a:solidFill>
                <a:schemeClr val="tx1"/>
              </a:solidFill>
              <a:effectLst>
                <a:outerShdw blurRad="50800" dist="39000" dir="5460000" algn="tl">
                  <a:srgbClr val="000000">
                    <a:alpha val="38000"/>
                  </a:srgbClr>
                </a:outerShdw>
              </a:effectLst>
            </a:endParaRPr>
          </a:p>
        </p:txBody>
      </p:sp>
      <p:sp>
        <p:nvSpPr>
          <p:cNvPr id="2" name="ZoneTexte 1"/>
          <p:cNvSpPr txBox="1"/>
          <p:nvPr/>
        </p:nvSpPr>
        <p:spPr>
          <a:xfrm>
            <a:off x="611560" y="332656"/>
            <a:ext cx="8064896" cy="1140697"/>
          </a:xfrm>
          <a:prstGeom prst="rect">
            <a:avLst/>
          </a:prstGeom>
          <a:scene3d>
            <a:camera prst="perspectiveRelaxedModerately"/>
            <a:lightRig rig="threePt" dir="t"/>
          </a:scene3d>
        </p:spPr>
        <p:style>
          <a:lnRef idx="1">
            <a:schemeClr val="accent6"/>
          </a:lnRef>
          <a:fillRef idx="2">
            <a:schemeClr val="accent6"/>
          </a:fillRef>
          <a:effectRef idx="1">
            <a:schemeClr val="accent6"/>
          </a:effectRef>
          <a:fontRef idx="minor">
            <a:schemeClr val="dk1"/>
          </a:fontRef>
        </p:style>
        <p:txBody>
          <a:bodyPr wrap="square" rtlCol="0">
            <a:spAutoFit/>
          </a:bodyPr>
          <a:lstStyle/>
          <a:p>
            <a:pPr marL="0" lvl="8" algn="r" rtl="1">
              <a:lnSpc>
                <a:spcPct val="150000"/>
              </a:lnSpc>
            </a:pPr>
            <a:r>
              <a:rPr lang="ar-MA" sz="2400" b="1" dirty="0">
                <a:ln>
                  <a:solidFill>
                    <a:srgbClr val="FF0000"/>
                  </a:solidFill>
                </a:ln>
                <a:solidFill>
                  <a:srgbClr val="FF0000"/>
                </a:solidFill>
              </a:rPr>
              <a:t>المذكرة الوزارية رقم 128 الصادرة بتاريخ </a:t>
            </a:r>
            <a:r>
              <a:rPr lang="ar-SA" sz="2400" b="1" dirty="0">
                <a:ln>
                  <a:solidFill>
                    <a:srgbClr val="FF0000"/>
                  </a:solidFill>
                </a:ln>
                <a:solidFill>
                  <a:srgbClr val="FF0000"/>
                </a:solidFill>
              </a:rPr>
              <a:t>11 رمضان 1428 </a:t>
            </a:r>
            <a:r>
              <a:rPr lang="ar-SA" sz="2400" b="1" dirty="0"/>
              <a:t>الموافق</a:t>
            </a:r>
            <a:r>
              <a:rPr lang="ar-MA" sz="2400" b="1" dirty="0"/>
              <a:t> لـ </a:t>
            </a:r>
            <a:r>
              <a:rPr lang="ar-MA" sz="2400" b="1" dirty="0">
                <a:ln>
                  <a:solidFill>
                    <a:srgbClr val="FF0000"/>
                  </a:solidFill>
                </a:ln>
                <a:solidFill>
                  <a:srgbClr val="FF0000"/>
                </a:solidFill>
              </a:rPr>
              <a:t>24 شتنبر 2007</a:t>
            </a:r>
            <a:r>
              <a:rPr lang="ar-MA" sz="2400" b="1" dirty="0"/>
              <a:t> </a:t>
            </a:r>
            <a:r>
              <a:rPr lang="ar-SA" sz="2400" b="1" dirty="0"/>
              <a:t>في موضوع</a:t>
            </a:r>
            <a:r>
              <a:rPr lang="ar-MA" sz="2000" b="1" dirty="0"/>
              <a:t>  :</a:t>
            </a:r>
            <a:r>
              <a:rPr lang="ar-SA" sz="2000" b="1" dirty="0"/>
              <a:t> </a:t>
            </a:r>
            <a:r>
              <a:rPr lang="ar-MA" sz="2400" b="1" dirty="0">
                <a:ln>
                  <a:solidFill>
                    <a:srgbClr val="FF0000"/>
                  </a:solidFill>
                </a:ln>
                <a:solidFill>
                  <a:srgbClr val="FF0000"/>
                </a:solidFill>
              </a:rPr>
              <a:t>«</a:t>
            </a:r>
            <a:r>
              <a:rPr lang="ar-SA" sz="2400" b="1" dirty="0">
                <a:ln>
                  <a:solidFill>
                    <a:srgbClr val="FF0000"/>
                  </a:solidFill>
                </a:ln>
                <a:solidFill>
                  <a:srgbClr val="FF0000"/>
                </a:solidFill>
              </a:rPr>
              <a:t>تنظيم الدراسة بالتعليم الابتدائي الأصيل</a:t>
            </a:r>
            <a:r>
              <a:rPr lang="ar-MA" sz="2400" b="1" dirty="0">
                <a:ln>
                  <a:solidFill>
                    <a:srgbClr val="FF0000"/>
                  </a:solidFill>
                </a:ln>
                <a:solidFill>
                  <a:srgbClr val="FF0000"/>
                </a:solidFill>
              </a:rPr>
              <a:t>»</a:t>
            </a:r>
            <a:r>
              <a:rPr lang="ar-SA" sz="2400" b="1" dirty="0">
                <a:ln>
                  <a:solidFill>
                    <a:srgbClr val="FF0000"/>
                  </a:solidFill>
                </a:ln>
                <a:solidFill>
                  <a:srgbClr val="FF0000"/>
                </a:solidFill>
              </a:rPr>
              <a:t> </a:t>
            </a:r>
            <a:endParaRPr lang="fr-FR" sz="2000" dirty="0"/>
          </a:p>
        </p:txBody>
      </p:sp>
    </p:spTree>
    <p:extLst>
      <p:ext uri="{BB962C8B-B14F-4D97-AF65-F5344CB8AC3E}">
        <p14:creationId xmlns:p14="http://schemas.microsoft.com/office/powerpoint/2010/main" val="10152160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txBox="1">
            <a:spLocks noChangeArrowheads="1"/>
          </p:cNvSpPr>
          <p:nvPr/>
        </p:nvSpPr>
        <p:spPr>
          <a:xfrm>
            <a:off x="755576" y="2420888"/>
            <a:ext cx="7483761" cy="2808312"/>
          </a:xfrm>
          <a:prstGeom prst="rect">
            <a:avLst/>
          </a:prstGeom>
        </p:spPr>
        <p:txBody>
          <a:bodyPr vert="horz" lIns="91440" tIns="45720" rIns="91440" bIns="45720" rtlCol="0">
            <a:noAutofit/>
            <a:scene3d>
              <a:camera prst="orthographicFront"/>
              <a:lightRig rig="flat" dir="tl">
                <a:rot lat="0" lon="0" rev="6600000"/>
              </a:lightRig>
            </a:scene3d>
            <a:sp3d extrusionH="25400" contourW="8890">
              <a:bevelT w="38100" h="31750"/>
              <a:contourClr>
                <a:schemeClr val="accent2">
                  <a:shade val="75000"/>
                </a:schemeClr>
              </a:contourClr>
            </a:sp3d>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gn="r" rtl="1">
              <a:lnSpc>
                <a:spcPct val="150000"/>
              </a:lnSpc>
              <a:buNone/>
            </a:pPr>
            <a:r>
              <a:rPr lang="ar-SA" dirty="0">
                <a:solidFill>
                  <a:schemeClr val="tx1"/>
                </a:solidFill>
              </a:rPr>
              <a:t>وتتميز هذه المذكرة بالدعوة الصريحة والملزمة إلى دعم وتشجيع التعليم الأصيل الجديد على المستويات التالية</a:t>
            </a:r>
            <a:r>
              <a:rPr lang="ar-MA" dirty="0">
                <a:solidFill>
                  <a:schemeClr val="tx1"/>
                </a:solidFill>
              </a:rPr>
              <a:t> </a:t>
            </a:r>
            <a:r>
              <a:rPr lang="ar-SA" dirty="0">
                <a:solidFill>
                  <a:schemeClr val="tx1"/>
                </a:solidFill>
              </a:rPr>
              <a:t>:</a:t>
            </a:r>
            <a:endParaRPr lang="fr-FR" dirty="0">
              <a:solidFill>
                <a:schemeClr val="tx1"/>
              </a:solidFill>
            </a:endParaRPr>
          </a:p>
          <a:p>
            <a:pPr marL="1790700" indent="-571500" algn="r" rtl="1">
              <a:lnSpc>
                <a:spcPct val="150000"/>
              </a:lnSpc>
              <a:buFont typeface="Wingdings" pitchFamily="2" charset="2"/>
              <a:buChar char="v"/>
            </a:pPr>
            <a:r>
              <a:rPr lang="ar-SA" dirty="0">
                <a:solidFill>
                  <a:schemeClr val="tx1"/>
                </a:solidFill>
              </a:rPr>
              <a:t> الخريطة المدرسية</a:t>
            </a:r>
            <a:endParaRPr lang="fr-FR" dirty="0">
              <a:solidFill>
                <a:schemeClr val="tx1"/>
              </a:solidFill>
            </a:endParaRPr>
          </a:p>
          <a:p>
            <a:pPr marL="1790700" indent="-571500" algn="r" rtl="1">
              <a:lnSpc>
                <a:spcPct val="150000"/>
              </a:lnSpc>
              <a:buFont typeface="Wingdings" pitchFamily="2" charset="2"/>
              <a:buChar char="v"/>
            </a:pPr>
            <a:r>
              <a:rPr lang="ar-SA" dirty="0">
                <a:solidFill>
                  <a:schemeClr val="tx1"/>
                </a:solidFill>
              </a:rPr>
              <a:t>آليات العمل</a:t>
            </a:r>
            <a:endParaRPr lang="fr-FR" dirty="0">
              <a:solidFill>
                <a:schemeClr val="tx1"/>
              </a:solidFill>
            </a:endParaRPr>
          </a:p>
          <a:p>
            <a:pPr marL="1790700" indent="-571500" algn="r" rtl="1">
              <a:lnSpc>
                <a:spcPct val="150000"/>
              </a:lnSpc>
              <a:buFont typeface="Wingdings" pitchFamily="2" charset="2"/>
              <a:buChar char="v"/>
            </a:pPr>
            <a:r>
              <a:rPr lang="ar-SA" dirty="0">
                <a:solidFill>
                  <a:schemeClr val="tx1"/>
                </a:solidFill>
              </a:rPr>
              <a:t>الإجراءات المصاحبة والداعمة</a:t>
            </a:r>
            <a:r>
              <a:rPr lang="ar-SA" dirty="0" smtClean="0">
                <a:solidFill>
                  <a:schemeClr val="tx1"/>
                </a:solidFill>
              </a:rPr>
              <a:t>.</a:t>
            </a:r>
            <a:endParaRPr lang="ar-MA" altLang="zh-CN" sz="2800" b="1" dirty="0" smtClean="0">
              <a:ln w="11430">
                <a:solidFill>
                  <a:schemeClr val="tx1"/>
                </a:solidFill>
              </a:ln>
              <a:solidFill>
                <a:schemeClr val="tx1"/>
              </a:solidFill>
              <a:effectLst>
                <a:outerShdw blurRad="50800" dist="39000" dir="5460000" algn="tl">
                  <a:srgbClr val="000000">
                    <a:alpha val="38000"/>
                  </a:srgbClr>
                </a:outerShdw>
              </a:effectLst>
            </a:endParaRPr>
          </a:p>
          <a:p>
            <a:pPr rtl="1">
              <a:lnSpc>
                <a:spcPct val="150000"/>
              </a:lnSpc>
              <a:defRPr/>
            </a:pPr>
            <a:endParaRPr lang="fr-FR" sz="2800" b="1" dirty="0" smtClean="0">
              <a:ln w="11430">
                <a:solidFill>
                  <a:schemeClr val="tx1"/>
                </a:solidFill>
              </a:ln>
              <a:solidFill>
                <a:schemeClr val="tx1"/>
              </a:solidFill>
              <a:effectLst>
                <a:outerShdw blurRad="50800" dist="39000" dir="5460000" algn="tl">
                  <a:srgbClr val="000000">
                    <a:alpha val="38000"/>
                  </a:srgbClr>
                </a:outerShdw>
              </a:effectLst>
            </a:endParaRPr>
          </a:p>
        </p:txBody>
      </p:sp>
      <p:sp>
        <p:nvSpPr>
          <p:cNvPr id="2" name="ZoneTexte 1"/>
          <p:cNvSpPr txBox="1"/>
          <p:nvPr/>
        </p:nvSpPr>
        <p:spPr>
          <a:xfrm>
            <a:off x="323528" y="762670"/>
            <a:ext cx="8280920" cy="1154162"/>
          </a:xfrm>
          <a:prstGeom prst="rect">
            <a:avLst/>
          </a:prstGeom>
          <a:scene3d>
            <a:camera prst="perspectiveRelaxedModerately"/>
            <a:lightRig rig="threePt" dir="t"/>
          </a:scene3d>
        </p:spPr>
        <p:style>
          <a:lnRef idx="1">
            <a:schemeClr val="accent6"/>
          </a:lnRef>
          <a:fillRef idx="2">
            <a:schemeClr val="accent6"/>
          </a:fillRef>
          <a:effectRef idx="1">
            <a:schemeClr val="accent6"/>
          </a:effectRef>
          <a:fontRef idx="minor">
            <a:schemeClr val="dk1"/>
          </a:fontRef>
        </p:style>
        <p:txBody>
          <a:bodyPr wrap="square" rtlCol="0">
            <a:spAutoFit/>
          </a:bodyPr>
          <a:lstStyle/>
          <a:p>
            <a:pPr marL="0" lvl="8" algn="r" rtl="1">
              <a:lnSpc>
                <a:spcPct val="150000"/>
              </a:lnSpc>
            </a:pPr>
            <a:r>
              <a:rPr lang="ar-MA" sz="2300" b="1" dirty="0">
                <a:ln>
                  <a:solidFill>
                    <a:srgbClr val="FF0000"/>
                  </a:solidFill>
                </a:ln>
                <a:solidFill>
                  <a:srgbClr val="FF0000"/>
                </a:solidFill>
              </a:rPr>
              <a:t>المذكرة الوزارية رقم 83 الصادرة بتاريخ </a:t>
            </a:r>
            <a:r>
              <a:rPr lang="ar-SA" sz="2300" b="1" dirty="0">
                <a:ln>
                  <a:solidFill>
                    <a:srgbClr val="FF0000"/>
                  </a:solidFill>
                </a:ln>
                <a:solidFill>
                  <a:srgbClr val="FF0000"/>
                </a:solidFill>
              </a:rPr>
              <a:t>20 جمادى الثانية</a:t>
            </a:r>
            <a:r>
              <a:rPr lang="ar-MA" sz="2300" b="1" dirty="0">
                <a:ln>
                  <a:solidFill>
                    <a:srgbClr val="FF0000"/>
                  </a:solidFill>
                </a:ln>
                <a:solidFill>
                  <a:srgbClr val="FF0000"/>
                </a:solidFill>
              </a:rPr>
              <a:t> </a:t>
            </a:r>
            <a:r>
              <a:rPr lang="ar-SA" sz="2300" b="1" dirty="0">
                <a:ln>
                  <a:solidFill>
                    <a:srgbClr val="FF0000"/>
                  </a:solidFill>
                </a:ln>
                <a:solidFill>
                  <a:srgbClr val="FF0000"/>
                </a:solidFill>
              </a:rPr>
              <a:t>1429 الموافق </a:t>
            </a:r>
            <a:r>
              <a:rPr lang="ar-MA" sz="2300" b="1" dirty="0">
                <a:ln>
                  <a:solidFill>
                    <a:srgbClr val="FF0000"/>
                  </a:solidFill>
                </a:ln>
                <a:solidFill>
                  <a:srgbClr val="FF0000"/>
                </a:solidFill>
              </a:rPr>
              <a:t>لـ 24  يونيو 2008  </a:t>
            </a:r>
            <a:r>
              <a:rPr lang="ar-MA" sz="2300" b="1" dirty="0"/>
              <a:t> في شأن  : </a:t>
            </a:r>
            <a:r>
              <a:rPr lang="ar-MA" sz="2300" b="1" u="sng" dirty="0" smtClean="0"/>
              <a:t>«</a:t>
            </a:r>
            <a:r>
              <a:rPr lang="ar-SA" sz="2300" b="1" u="sng" dirty="0"/>
              <a:t>التعليم الابتدائي الأصيل</a:t>
            </a:r>
            <a:r>
              <a:rPr lang="ar-MA" sz="2300" b="1" u="sng" dirty="0"/>
              <a:t>»</a:t>
            </a:r>
            <a:r>
              <a:rPr lang="ar-SA" sz="2300" dirty="0"/>
              <a:t> وهي بمثابة تتمة للمذكرة </a:t>
            </a:r>
            <a:r>
              <a:rPr lang="ar-SA" sz="2300" dirty="0" smtClean="0"/>
              <a:t>128</a:t>
            </a:r>
            <a:endParaRPr lang="fr-FR" sz="2300" dirty="0"/>
          </a:p>
        </p:txBody>
      </p:sp>
    </p:spTree>
    <p:extLst>
      <p:ext uri="{BB962C8B-B14F-4D97-AF65-F5344CB8AC3E}">
        <p14:creationId xmlns:p14="http://schemas.microsoft.com/office/powerpoint/2010/main" val="9603073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txBox="1">
            <a:spLocks noChangeArrowheads="1"/>
          </p:cNvSpPr>
          <p:nvPr/>
        </p:nvSpPr>
        <p:spPr>
          <a:xfrm>
            <a:off x="683568" y="2276872"/>
            <a:ext cx="7848872" cy="3240360"/>
          </a:xfrm>
          <a:prstGeom prst="rect">
            <a:avLst/>
          </a:prstGeom>
        </p:spPr>
        <p:txBody>
          <a:bodyPr vert="horz" lIns="91440" tIns="45720" rIns="91440" bIns="45720" rtlCol="0">
            <a:noAutofit/>
            <a:scene3d>
              <a:camera prst="orthographicFront"/>
              <a:lightRig rig="flat" dir="tl">
                <a:rot lat="0" lon="0" rev="6600000"/>
              </a:lightRig>
            </a:scene3d>
            <a:sp3d extrusionH="25400" contourW="8890">
              <a:bevelT w="38100" h="31750"/>
              <a:contourClr>
                <a:schemeClr val="accent2">
                  <a:shade val="75000"/>
                </a:schemeClr>
              </a:contourClr>
            </a:sp3d>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354012" lvl="8" indent="0" algn="just" rtl="1">
              <a:lnSpc>
                <a:spcPct val="150000"/>
              </a:lnSpc>
              <a:buClr>
                <a:srgbClr val="FF0000"/>
              </a:buClr>
              <a:buNone/>
            </a:pPr>
            <a:r>
              <a:rPr lang="ar-MA" sz="2400" dirty="0" smtClean="0">
                <a:solidFill>
                  <a:schemeClr val="tx1"/>
                </a:solidFill>
              </a:rPr>
              <a:t>وهي </a:t>
            </a:r>
            <a:r>
              <a:rPr lang="ar-MA" sz="2400" dirty="0">
                <a:solidFill>
                  <a:schemeClr val="tx1"/>
                </a:solidFill>
              </a:rPr>
              <a:t>دعوة صريحة من الوزارة الوصية إلى تفعيل </a:t>
            </a:r>
            <a:r>
              <a:rPr lang="ar-MA" sz="2400" dirty="0" smtClean="0">
                <a:solidFill>
                  <a:schemeClr val="tx1"/>
                </a:solidFill>
              </a:rPr>
              <a:t>و</a:t>
            </a:r>
            <a:r>
              <a:rPr lang="fr-FR" sz="2400" dirty="0" smtClean="0">
                <a:solidFill>
                  <a:schemeClr val="tx1"/>
                </a:solidFill>
              </a:rPr>
              <a:t> </a:t>
            </a:r>
            <a:r>
              <a:rPr lang="ar-MA" sz="2400" dirty="0" err="1" smtClean="0">
                <a:solidFill>
                  <a:schemeClr val="tx1"/>
                </a:solidFill>
              </a:rPr>
              <a:t>أجرأة</a:t>
            </a:r>
            <a:r>
              <a:rPr lang="ar-MA" sz="2400" dirty="0" smtClean="0">
                <a:solidFill>
                  <a:schemeClr val="tx1"/>
                </a:solidFill>
              </a:rPr>
              <a:t> </a:t>
            </a:r>
            <a:r>
              <a:rPr lang="ar-MA" sz="2400" dirty="0">
                <a:solidFill>
                  <a:schemeClr val="tx1"/>
                </a:solidFill>
              </a:rPr>
              <a:t>كل المذكرات الوزارية الصادرة في موضوع التعليم الأصيل خاصة المذكرة 83 ، التي تروم إرساء التعليم الأصيل في المسارات الدراسية الموازية للتعليم العام باعتباره قسيما ومكونا من النظام التربوي الوطني. وفيها  أيضا دعوة صريحة إلى التنسيق مع المجالس العلمية المحلية واللجان الجهوية المشتركة المتابعة لهذا </a:t>
            </a:r>
            <a:r>
              <a:rPr lang="ar-MA" sz="2400" dirty="0" smtClean="0">
                <a:solidFill>
                  <a:schemeClr val="tx1"/>
                </a:solidFill>
              </a:rPr>
              <a:t>الملف. </a:t>
            </a:r>
            <a:endParaRPr lang="fr-FR" sz="2400" dirty="0">
              <a:solidFill>
                <a:schemeClr val="tx1"/>
              </a:solidFill>
            </a:endParaRPr>
          </a:p>
          <a:p>
            <a:pPr marL="354012" lvl="8" indent="0" algn="r" rtl="1">
              <a:lnSpc>
                <a:spcPct val="150000"/>
              </a:lnSpc>
              <a:buClr>
                <a:srgbClr val="FF0000"/>
              </a:buClr>
              <a:buNone/>
            </a:pPr>
            <a:endParaRPr lang="ar-MA" altLang="zh-CN" sz="2400" b="1" dirty="0" smtClean="0">
              <a:ln w="11430">
                <a:solidFill>
                  <a:schemeClr val="tx1"/>
                </a:solidFill>
              </a:ln>
              <a:solidFill>
                <a:schemeClr val="tx1"/>
              </a:solidFill>
              <a:effectLst>
                <a:outerShdw blurRad="50800" dist="39000" dir="5460000" algn="tl">
                  <a:srgbClr val="000000">
                    <a:alpha val="38000"/>
                  </a:srgbClr>
                </a:outerShdw>
              </a:effectLst>
            </a:endParaRPr>
          </a:p>
          <a:p>
            <a:pPr rtl="1">
              <a:lnSpc>
                <a:spcPct val="150000"/>
              </a:lnSpc>
              <a:defRPr/>
            </a:pPr>
            <a:endParaRPr lang="fr-FR" b="1" dirty="0" smtClean="0">
              <a:ln w="11430">
                <a:solidFill>
                  <a:schemeClr val="tx1"/>
                </a:solidFill>
              </a:ln>
              <a:solidFill>
                <a:schemeClr val="tx1"/>
              </a:solidFill>
              <a:effectLst>
                <a:outerShdw blurRad="50800" dist="39000" dir="5460000" algn="tl">
                  <a:srgbClr val="000000">
                    <a:alpha val="38000"/>
                  </a:srgbClr>
                </a:outerShdw>
              </a:effectLst>
            </a:endParaRPr>
          </a:p>
        </p:txBody>
      </p:sp>
      <p:sp>
        <p:nvSpPr>
          <p:cNvPr id="2" name="ZoneTexte 1"/>
          <p:cNvSpPr txBox="1"/>
          <p:nvPr/>
        </p:nvSpPr>
        <p:spPr>
          <a:xfrm>
            <a:off x="683568" y="692696"/>
            <a:ext cx="7848872" cy="1088568"/>
          </a:xfrm>
          <a:prstGeom prst="rect">
            <a:avLst/>
          </a:prstGeom>
          <a:scene3d>
            <a:camera prst="perspectiveRelaxedModerately"/>
            <a:lightRig rig="threePt" dir="t"/>
          </a:scene3d>
        </p:spPr>
        <p:style>
          <a:lnRef idx="1">
            <a:schemeClr val="accent6"/>
          </a:lnRef>
          <a:fillRef idx="2">
            <a:schemeClr val="accent6"/>
          </a:fillRef>
          <a:effectRef idx="1">
            <a:schemeClr val="accent6"/>
          </a:effectRef>
          <a:fontRef idx="minor">
            <a:schemeClr val="dk1"/>
          </a:fontRef>
        </p:style>
        <p:txBody>
          <a:bodyPr wrap="square" rtlCol="0">
            <a:spAutoFit/>
          </a:bodyPr>
          <a:lstStyle/>
          <a:p>
            <a:pPr marL="0" lvl="8" algn="r" rtl="1">
              <a:lnSpc>
                <a:spcPct val="150000"/>
              </a:lnSpc>
            </a:pPr>
            <a:r>
              <a:rPr lang="ar-MA" sz="2300" b="1" dirty="0">
                <a:ln>
                  <a:solidFill>
                    <a:srgbClr val="FF0000"/>
                  </a:solidFill>
                </a:ln>
                <a:solidFill>
                  <a:srgbClr val="FF0000"/>
                </a:solidFill>
              </a:rPr>
              <a:t>المذكرة الوزارية رقم 929 / 90 بتاريخ 28 غشت 2009  في موضوع : </a:t>
            </a:r>
            <a:r>
              <a:rPr lang="ar-MA" sz="2300" b="1" dirty="0"/>
              <a:t>«تفعيل المذكرات الوزارية الخاصة بالتعليم الأصيل</a:t>
            </a:r>
            <a:r>
              <a:rPr lang="ar-MA" sz="2300" b="1" dirty="0" smtClean="0"/>
              <a:t>».</a:t>
            </a:r>
            <a:endParaRPr lang="ar-MA" sz="2300" b="1" dirty="0"/>
          </a:p>
        </p:txBody>
      </p:sp>
    </p:spTree>
    <p:extLst>
      <p:ext uri="{BB962C8B-B14F-4D97-AF65-F5344CB8AC3E}">
        <p14:creationId xmlns:p14="http://schemas.microsoft.com/office/powerpoint/2010/main" val="8653049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txBox="1">
            <a:spLocks noChangeArrowheads="1"/>
          </p:cNvSpPr>
          <p:nvPr/>
        </p:nvSpPr>
        <p:spPr>
          <a:xfrm>
            <a:off x="662473" y="1844824"/>
            <a:ext cx="7848872" cy="4608512"/>
          </a:xfrm>
          <a:prstGeom prst="rect">
            <a:avLst/>
          </a:prstGeom>
        </p:spPr>
        <p:txBody>
          <a:bodyPr vert="horz" lIns="91440" tIns="45720" rIns="91440" bIns="45720" rtlCol="0">
            <a:noAutofit/>
            <a:scene3d>
              <a:camera prst="orthographicFront"/>
              <a:lightRig rig="flat" dir="tl">
                <a:rot lat="0" lon="0" rev="6600000"/>
              </a:lightRig>
            </a:scene3d>
            <a:sp3d extrusionH="25400" contourW="8890">
              <a:bevelT w="38100" h="31750"/>
              <a:contourClr>
                <a:schemeClr val="accent2">
                  <a:shade val="75000"/>
                </a:schemeClr>
              </a:contourClr>
            </a:sp3d>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354012" lvl="8" indent="0" algn="just" rtl="1">
              <a:buClr>
                <a:srgbClr val="FF0000"/>
              </a:buClr>
              <a:buNone/>
            </a:pPr>
            <a:r>
              <a:rPr lang="ar-SA" sz="2400" dirty="0" smtClean="0">
                <a:solidFill>
                  <a:schemeClr val="tx1"/>
                </a:solidFill>
              </a:rPr>
              <a:t>وتضمنت </a:t>
            </a:r>
            <a:r>
              <a:rPr lang="ar-SA" sz="2400" dirty="0">
                <a:solidFill>
                  <a:schemeClr val="tx1"/>
                </a:solidFill>
              </a:rPr>
              <a:t>المذكرة تفعيل وتنفيذ الوثائق التالية</a:t>
            </a:r>
            <a:r>
              <a:rPr lang="ar-MA" sz="2400" dirty="0">
                <a:solidFill>
                  <a:schemeClr val="tx1"/>
                </a:solidFill>
              </a:rPr>
              <a:t> </a:t>
            </a:r>
            <a:r>
              <a:rPr lang="ar-SA" sz="2400" dirty="0">
                <a:solidFill>
                  <a:schemeClr val="tx1"/>
                </a:solidFill>
              </a:rPr>
              <a:t>:</a:t>
            </a:r>
            <a:endParaRPr lang="fr-FR" sz="2400" dirty="0">
              <a:solidFill>
                <a:schemeClr val="tx1"/>
              </a:solidFill>
            </a:endParaRPr>
          </a:p>
          <a:p>
            <a:pPr marL="625475" indent="-355600" algn="just" rtl="1">
              <a:buClr>
                <a:srgbClr val="FF0000"/>
              </a:buClr>
              <a:buFont typeface="Wingdings" pitchFamily="2" charset="2"/>
              <a:buChar char="v"/>
            </a:pPr>
            <a:r>
              <a:rPr lang="ar-SA" dirty="0">
                <a:solidFill>
                  <a:schemeClr val="tx1"/>
                </a:solidFill>
              </a:rPr>
              <a:t>الإطار المرجعي للمواد الإسلامية بالتعليم الابتدائي الأصيل الجديد.</a:t>
            </a:r>
            <a:endParaRPr lang="fr-FR" dirty="0">
              <a:solidFill>
                <a:schemeClr val="tx1"/>
              </a:solidFill>
            </a:endParaRPr>
          </a:p>
          <a:p>
            <a:pPr marL="625475" indent="-355600" algn="just" rtl="1">
              <a:buClr>
                <a:srgbClr val="FF0000"/>
              </a:buClr>
              <a:buFont typeface="Wingdings" pitchFamily="2" charset="2"/>
              <a:buChar char="v"/>
            </a:pPr>
            <a:r>
              <a:rPr lang="ar-SA" dirty="0">
                <a:solidFill>
                  <a:schemeClr val="tx1"/>
                </a:solidFill>
              </a:rPr>
              <a:t>إعداد مواضيع المواد الإسلامية الخاصة بالامتحان الموحد الإقليمي لنيل شهادة الدروس الابتدائية بالتعليم الأصيل الجديد.</a:t>
            </a:r>
            <a:endParaRPr lang="fr-FR" dirty="0">
              <a:solidFill>
                <a:schemeClr val="tx1"/>
              </a:solidFill>
            </a:endParaRPr>
          </a:p>
          <a:p>
            <a:pPr marL="625475" indent="-355600" algn="just" rtl="1">
              <a:buClr>
                <a:srgbClr val="FF0000"/>
              </a:buClr>
              <a:buFont typeface="Wingdings" pitchFamily="2" charset="2"/>
              <a:buChar char="v"/>
            </a:pPr>
            <a:r>
              <a:rPr lang="ar-SA" dirty="0">
                <a:solidFill>
                  <a:schemeClr val="tx1"/>
                </a:solidFill>
              </a:rPr>
              <a:t>نظام التقويم والامتحانات المعتمد في مستويات التعليم الابتدائي الأصيل الجديد.</a:t>
            </a:r>
            <a:endParaRPr lang="fr-FR" dirty="0">
              <a:solidFill>
                <a:schemeClr val="tx1"/>
              </a:solidFill>
            </a:endParaRPr>
          </a:p>
          <a:p>
            <a:pPr marL="625475" indent="-355600" algn="just" rtl="1">
              <a:buClr>
                <a:srgbClr val="FF0000"/>
              </a:buClr>
              <a:buFont typeface="Wingdings" pitchFamily="2" charset="2"/>
              <a:buChar char="v"/>
            </a:pPr>
            <a:r>
              <a:rPr lang="ar-SA" dirty="0">
                <a:solidFill>
                  <a:schemeClr val="tx1"/>
                </a:solidFill>
              </a:rPr>
              <a:t>الإطار المرجعي لمادة اللغة العربية بالتعليم الابتدائي الأصيل الجديد.</a:t>
            </a:r>
            <a:endParaRPr lang="fr-FR" dirty="0">
              <a:solidFill>
                <a:schemeClr val="tx1"/>
              </a:solidFill>
            </a:endParaRPr>
          </a:p>
          <a:p>
            <a:pPr marL="625475" indent="-355600" algn="just" rtl="1">
              <a:buClr>
                <a:srgbClr val="FF0000"/>
              </a:buClr>
              <a:buFont typeface="Wingdings" pitchFamily="2" charset="2"/>
              <a:buChar char="v"/>
            </a:pPr>
            <a:r>
              <a:rPr lang="ar-SA" dirty="0">
                <a:solidFill>
                  <a:schemeClr val="tx1"/>
                </a:solidFill>
              </a:rPr>
              <a:t>إعداد مواضيع اللغة العربية الخاصة بالامتحان الموحد الإقليمي لنيل شهادة الدروس الابتدائية بالتعليم الأصيل الجديد.</a:t>
            </a:r>
            <a:endParaRPr lang="fr-FR" dirty="0">
              <a:solidFill>
                <a:schemeClr val="tx1"/>
              </a:solidFill>
            </a:endParaRPr>
          </a:p>
          <a:p>
            <a:pPr marL="625475" indent="-355600" algn="just" rtl="1">
              <a:buClr>
                <a:srgbClr val="FF0000"/>
              </a:buClr>
              <a:buFont typeface="Wingdings" pitchFamily="2" charset="2"/>
              <a:buChar char="v"/>
            </a:pPr>
            <a:r>
              <a:rPr lang="ar-SA" dirty="0">
                <a:solidFill>
                  <a:schemeClr val="tx1"/>
                </a:solidFill>
              </a:rPr>
              <a:t>نظام التقويم والامتحانات في مادة اللغة العربية بالتعليم الابتدائي الأصيل الجديد. </a:t>
            </a:r>
            <a:endParaRPr lang="fr-FR" dirty="0">
              <a:solidFill>
                <a:schemeClr val="tx1"/>
              </a:solidFill>
            </a:endParaRPr>
          </a:p>
        </p:txBody>
      </p:sp>
      <p:sp>
        <p:nvSpPr>
          <p:cNvPr id="2" name="ZoneTexte 1"/>
          <p:cNvSpPr txBox="1"/>
          <p:nvPr/>
        </p:nvSpPr>
        <p:spPr>
          <a:xfrm>
            <a:off x="662473" y="489363"/>
            <a:ext cx="7776864" cy="1053365"/>
          </a:xfrm>
          <a:prstGeom prst="rect">
            <a:avLst/>
          </a:prstGeom>
          <a:scene3d>
            <a:camera prst="perspectiveRelaxedModerately"/>
            <a:lightRig rig="threePt" dir="t"/>
          </a:scene3d>
        </p:spPr>
        <p:style>
          <a:lnRef idx="1">
            <a:schemeClr val="accent6"/>
          </a:lnRef>
          <a:fillRef idx="2">
            <a:schemeClr val="accent6"/>
          </a:fillRef>
          <a:effectRef idx="1">
            <a:schemeClr val="accent6"/>
          </a:effectRef>
          <a:fontRef idx="minor">
            <a:schemeClr val="dk1"/>
          </a:fontRef>
        </p:style>
        <p:txBody>
          <a:bodyPr wrap="square" rtlCol="0">
            <a:spAutoFit/>
          </a:bodyPr>
          <a:lstStyle/>
          <a:p>
            <a:pPr marL="0" lvl="8" algn="r" rtl="1">
              <a:lnSpc>
                <a:spcPct val="150000"/>
              </a:lnSpc>
            </a:pPr>
            <a:r>
              <a:rPr lang="ar-MA" sz="2200" b="1" dirty="0">
                <a:ln>
                  <a:solidFill>
                    <a:srgbClr val="FF0000"/>
                  </a:solidFill>
                </a:ln>
                <a:solidFill>
                  <a:srgbClr val="FF0000"/>
                </a:solidFill>
              </a:rPr>
              <a:t>المذكرة الوزارية رقم 12/ 751 بتاريخ 07 يونيو 2012 في موضوع : </a:t>
            </a:r>
            <a:r>
              <a:rPr lang="ar-MA" sz="2200" b="1" dirty="0"/>
              <a:t>«</a:t>
            </a:r>
            <a:r>
              <a:rPr lang="ar-SA" sz="2200" b="1" dirty="0"/>
              <a:t>التقويم والامتحانات والتنظيم بالتعليم الابتدائي الأصيل في المواد الإسلامية واللغة العربية</a:t>
            </a:r>
            <a:r>
              <a:rPr lang="ar-MA" sz="2200" b="1" dirty="0"/>
              <a:t>» </a:t>
            </a:r>
            <a:endParaRPr lang="fr-FR" sz="2200" dirty="0"/>
          </a:p>
        </p:txBody>
      </p:sp>
    </p:spTree>
    <p:extLst>
      <p:ext uri="{BB962C8B-B14F-4D97-AF65-F5344CB8AC3E}">
        <p14:creationId xmlns:p14="http://schemas.microsoft.com/office/powerpoint/2010/main" val="35874060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txBox="1">
            <a:spLocks noChangeArrowheads="1"/>
          </p:cNvSpPr>
          <p:nvPr/>
        </p:nvSpPr>
        <p:spPr>
          <a:xfrm>
            <a:off x="70030" y="1700808"/>
            <a:ext cx="8784976" cy="3672408"/>
          </a:xfrm>
          <a:prstGeom prst="rect">
            <a:avLst/>
          </a:prstGeom>
        </p:spPr>
        <p:txBody>
          <a:bodyPr vert="horz" lIns="91440" tIns="45720" rIns="91440" bIns="45720" rtlCol="0">
            <a:noAutofit/>
            <a:scene3d>
              <a:camera prst="orthographicFront"/>
              <a:lightRig rig="flat" dir="tl">
                <a:rot lat="0" lon="0" rev="6600000"/>
              </a:lightRig>
            </a:scene3d>
            <a:sp3d extrusionH="25400" contourW="8890">
              <a:bevelT w="38100" h="31750"/>
              <a:contourClr>
                <a:schemeClr val="accent2">
                  <a:shade val="75000"/>
                </a:schemeClr>
              </a:contourClr>
            </a:sp3d>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gn="r" rtl="1">
              <a:lnSpc>
                <a:spcPct val="150000"/>
              </a:lnSpc>
              <a:buNone/>
            </a:pPr>
            <a:r>
              <a:rPr lang="fr-FR" dirty="0" smtClean="0">
                <a:solidFill>
                  <a:schemeClr val="tx1"/>
                </a:solidFill>
              </a:rPr>
              <a:t>   </a:t>
            </a:r>
            <a:r>
              <a:rPr lang="ar-MA" dirty="0" smtClean="0">
                <a:solidFill>
                  <a:schemeClr val="tx1"/>
                </a:solidFill>
              </a:rPr>
              <a:t>و</a:t>
            </a:r>
            <a:r>
              <a:rPr lang="ar-SA" dirty="0">
                <a:solidFill>
                  <a:schemeClr val="tx1"/>
                </a:solidFill>
              </a:rPr>
              <a:t>هي تهم الجوانب </a:t>
            </a:r>
            <a:r>
              <a:rPr lang="ar-SA" dirty="0" smtClean="0">
                <a:solidFill>
                  <a:schemeClr val="tx1"/>
                </a:solidFill>
              </a:rPr>
              <a:t>التالية</a:t>
            </a:r>
            <a:r>
              <a:rPr lang="ar-MA" dirty="0" smtClean="0">
                <a:solidFill>
                  <a:schemeClr val="tx1"/>
                </a:solidFill>
              </a:rPr>
              <a:t> </a:t>
            </a:r>
            <a:r>
              <a:rPr lang="ar-SA" dirty="0" smtClean="0">
                <a:solidFill>
                  <a:schemeClr val="tx1"/>
                </a:solidFill>
              </a:rPr>
              <a:t>:</a:t>
            </a:r>
            <a:endParaRPr lang="fr-FR" dirty="0">
              <a:solidFill>
                <a:schemeClr val="tx1"/>
              </a:solidFill>
            </a:endParaRPr>
          </a:p>
          <a:p>
            <a:pPr marL="811213" indent="-273050" algn="r" rtl="1">
              <a:lnSpc>
                <a:spcPct val="150000"/>
              </a:lnSpc>
              <a:buClr>
                <a:srgbClr val="FF0000"/>
              </a:buClr>
              <a:buFont typeface="Wingdings" pitchFamily="2" charset="2"/>
              <a:buChar char="v"/>
            </a:pPr>
            <a:r>
              <a:rPr lang="ar-SA" dirty="0" smtClean="0">
                <a:solidFill>
                  <a:schemeClr val="tx1"/>
                </a:solidFill>
              </a:rPr>
              <a:t>الانتقال </a:t>
            </a:r>
            <a:r>
              <a:rPr lang="ar-SA" dirty="0">
                <a:solidFill>
                  <a:schemeClr val="tx1"/>
                </a:solidFill>
              </a:rPr>
              <a:t>من مستوى </a:t>
            </a:r>
            <a:r>
              <a:rPr lang="ar-MA" dirty="0" smtClean="0">
                <a:solidFill>
                  <a:schemeClr val="tx1"/>
                </a:solidFill>
              </a:rPr>
              <a:t>الى </a:t>
            </a:r>
            <a:r>
              <a:rPr lang="ar-SA" dirty="0" smtClean="0">
                <a:solidFill>
                  <a:schemeClr val="tx1"/>
                </a:solidFill>
              </a:rPr>
              <a:t>آخر </a:t>
            </a:r>
            <a:r>
              <a:rPr lang="ar-SA" dirty="0">
                <a:solidFill>
                  <a:schemeClr val="tx1"/>
                </a:solidFill>
              </a:rPr>
              <a:t>بالتعليم الابتدائي </a:t>
            </a:r>
            <a:r>
              <a:rPr lang="ar-SA" dirty="0" smtClean="0">
                <a:solidFill>
                  <a:schemeClr val="tx1"/>
                </a:solidFill>
              </a:rPr>
              <a:t>الأصيل</a:t>
            </a:r>
            <a:r>
              <a:rPr lang="ar-MA" dirty="0" smtClean="0">
                <a:solidFill>
                  <a:schemeClr val="tx1"/>
                </a:solidFill>
              </a:rPr>
              <a:t>.</a:t>
            </a:r>
            <a:r>
              <a:rPr lang="ar-SA" dirty="0" smtClean="0">
                <a:solidFill>
                  <a:schemeClr val="tx1"/>
                </a:solidFill>
              </a:rPr>
              <a:t> </a:t>
            </a:r>
            <a:endParaRPr lang="fr-FR" dirty="0">
              <a:solidFill>
                <a:schemeClr val="tx1"/>
              </a:solidFill>
            </a:endParaRPr>
          </a:p>
          <a:p>
            <a:pPr marL="811213" indent="-273050" algn="r" rtl="1">
              <a:lnSpc>
                <a:spcPct val="150000"/>
              </a:lnSpc>
              <a:buClr>
                <a:srgbClr val="FF0000"/>
              </a:buClr>
              <a:buFont typeface="Wingdings" pitchFamily="2" charset="2"/>
              <a:buChar char="v"/>
            </a:pPr>
            <a:r>
              <a:rPr lang="ar-MA" dirty="0" smtClean="0">
                <a:solidFill>
                  <a:schemeClr val="tx1"/>
                </a:solidFill>
              </a:rPr>
              <a:t>ت</a:t>
            </a:r>
            <a:r>
              <a:rPr lang="ar-SA" dirty="0" smtClean="0">
                <a:solidFill>
                  <a:schemeClr val="tx1"/>
                </a:solidFill>
              </a:rPr>
              <a:t>نظيم </a:t>
            </a:r>
            <a:r>
              <a:rPr lang="ar-SA" dirty="0">
                <a:solidFill>
                  <a:schemeClr val="tx1"/>
                </a:solidFill>
              </a:rPr>
              <a:t>امتحان نيل شهادة الدروس الابتدائية .</a:t>
            </a:r>
            <a:endParaRPr lang="fr-FR" dirty="0">
              <a:solidFill>
                <a:schemeClr val="tx1"/>
              </a:solidFill>
            </a:endParaRPr>
          </a:p>
          <a:p>
            <a:pPr marL="811213" indent="-273050" algn="r" rtl="1">
              <a:lnSpc>
                <a:spcPct val="150000"/>
              </a:lnSpc>
              <a:buClr>
                <a:srgbClr val="FF0000"/>
              </a:buClr>
              <a:buFont typeface="Wingdings" pitchFamily="2" charset="2"/>
              <a:buChar char="v"/>
            </a:pPr>
            <a:r>
              <a:rPr lang="ar-SA" dirty="0" smtClean="0">
                <a:solidFill>
                  <a:schemeClr val="tx1"/>
                </a:solidFill>
              </a:rPr>
              <a:t>مكونات </a:t>
            </a:r>
            <a:r>
              <a:rPr lang="ar-SA" dirty="0">
                <a:solidFill>
                  <a:schemeClr val="tx1"/>
                </a:solidFill>
              </a:rPr>
              <a:t>امتحان نيل شهادة الدروس الابتدائية بالتعليم الأصيل.</a:t>
            </a:r>
            <a:endParaRPr lang="fr-FR" dirty="0">
              <a:solidFill>
                <a:schemeClr val="tx1"/>
              </a:solidFill>
            </a:endParaRPr>
          </a:p>
          <a:p>
            <a:pPr marL="811213" indent="-273050" algn="r" rtl="1">
              <a:lnSpc>
                <a:spcPct val="150000"/>
              </a:lnSpc>
              <a:buClr>
                <a:srgbClr val="FF0000"/>
              </a:buClr>
              <a:buFont typeface="Wingdings" pitchFamily="2" charset="2"/>
              <a:buChar char="v"/>
            </a:pPr>
            <a:r>
              <a:rPr lang="ar-SA" dirty="0" smtClean="0">
                <a:solidFill>
                  <a:schemeClr val="tx1"/>
                </a:solidFill>
              </a:rPr>
              <a:t>المواد </a:t>
            </a:r>
            <a:r>
              <a:rPr lang="ar-SA" dirty="0">
                <a:solidFill>
                  <a:schemeClr val="tx1"/>
                </a:solidFill>
              </a:rPr>
              <a:t>الدراسية المعنية بالامتحان الموحد الإقليمي لنيل شهادة الدروس الابتدائية بالتعليم الأصيل.</a:t>
            </a:r>
            <a:endParaRPr lang="fr-FR" dirty="0">
              <a:solidFill>
                <a:schemeClr val="tx1"/>
              </a:solidFill>
            </a:endParaRPr>
          </a:p>
          <a:p>
            <a:pPr marL="811213" indent="-273050" algn="r" rtl="1">
              <a:lnSpc>
                <a:spcPct val="150000"/>
              </a:lnSpc>
              <a:buClr>
                <a:srgbClr val="FF0000"/>
              </a:buClr>
              <a:buFont typeface="Wingdings" pitchFamily="2" charset="2"/>
              <a:buChar char="v"/>
            </a:pPr>
            <a:r>
              <a:rPr lang="ar-SA" dirty="0" smtClean="0">
                <a:solidFill>
                  <a:schemeClr val="tx1"/>
                </a:solidFill>
              </a:rPr>
              <a:t>حساب </a:t>
            </a:r>
            <a:r>
              <a:rPr lang="ar-SA" dirty="0">
                <a:solidFill>
                  <a:schemeClr val="tx1"/>
                </a:solidFill>
              </a:rPr>
              <a:t>المعدل السنوي لامتحان نيل شهادة الدروس الابتدائية</a:t>
            </a:r>
            <a:r>
              <a:rPr lang="ar-SA" dirty="0" smtClean="0">
                <a:solidFill>
                  <a:schemeClr val="tx1"/>
                </a:solidFill>
              </a:rPr>
              <a:t>.</a:t>
            </a:r>
            <a:endParaRPr lang="ar-MA" dirty="0" smtClean="0">
              <a:solidFill>
                <a:schemeClr val="tx1"/>
              </a:solidFill>
            </a:endParaRPr>
          </a:p>
          <a:p>
            <a:pPr marL="811213" indent="-273050" algn="r" rtl="1">
              <a:lnSpc>
                <a:spcPct val="150000"/>
              </a:lnSpc>
              <a:buClr>
                <a:srgbClr val="FF0000"/>
              </a:buClr>
              <a:buFont typeface="Wingdings" pitchFamily="2" charset="2"/>
              <a:buChar char="v"/>
            </a:pPr>
            <a:r>
              <a:rPr lang="ar-MA" dirty="0">
                <a:solidFill>
                  <a:schemeClr val="tx1"/>
                </a:solidFill>
              </a:rPr>
              <a:t>مس</a:t>
            </a:r>
            <a:r>
              <a:rPr lang="ar-SA" dirty="0">
                <a:solidFill>
                  <a:schemeClr val="tx1"/>
                </a:solidFill>
              </a:rPr>
              <a:t>ك النقط ومعالجة </a:t>
            </a:r>
            <a:r>
              <a:rPr lang="ar-SA" dirty="0" err="1">
                <a:solidFill>
                  <a:schemeClr val="tx1"/>
                </a:solidFill>
              </a:rPr>
              <a:t>النتائ</a:t>
            </a:r>
            <a:r>
              <a:rPr lang="ar-MA" dirty="0" smtClean="0">
                <a:solidFill>
                  <a:schemeClr val="tx1"/>
                </a:solidFill>
              </a:rPr>
              <a:t>ج.</a:t>
            </a:r>
            <a:endParaRPr lang="fr-FR" dirty="0">
              <a:solidFill>
                <a:schemeClr val="tx1"/>
              </a:solidFill>
            </a:endParaRPr>
          </a:p>
        </p:txBody>
      </p:sp>
      <p:sp>
        <p:nvSpPr>
          <p:cNvPr id="2" name="ZoneTexte 1"/>
          <p:cNvSpPr txBox="1"/>
          <p:nvPr/>
        </p:nvSpPr>
        <p:spPr>
          <a:xfrm>
            <a:off x="827584" y="404664"/>
            <a:ext cx="7308812" cy="1107996"/>
          </a:xfrm>
          <a:prstGeom prst="rect">
            <a:avLst/>
          </a:prstGeom>
          <a:scene3d>
            <a:camera prst="perspectiveRelaxedModerately"/>
            <a:lightRig rig="threePt" dir="t"/>
          </a:scene3d>
        </p:spPr>
        <p:style>
          <a:lnRef idx="1">
            <a:schemeClr val="accent6"/>
          </a:lnRef>
          <a:fillRef idx="2">
            <a:schemeClr val="accent6"/>
          </a:fillRef>
          <a:effectRef idx="1">
            <a:schemeClr val="accent6"/>
          </a:effectRef>
          <a:fontRef idx="minor">
            <a:schemeClr val="dk1"/>
          </a:fontRef>
        </p:style>
        <p:txBody>
          <a:bodyPr wrap="square" rtlCol="0">
            <a:spAutoFit/>
          </a:bodyPr>
          <a:lstStyle/>
          <a:p>
            <a:pPr marL="0" lvl="8" algn="r" rtl="1">
              <a:lnSpc>
                <a:spcPct val="150000"/>
              </a:lnSpc>
            </a:pPr>
            <a:r>
              <a:rPr lang="ar-MA" sz="2200" b="1" dirty="0">
                <a:ln>
                  <a:solidFill>
                    <a:srgbClr val="FF0000"/>
                  </a:solidFill>
                </a:ln>
                <a:solidFill>
                  <a:srgbClr val="FF0000"/>
                </a:solidFill>
              </a:rPr>
              <a:t>المذكرة الوزارية رقم </a:t>
            </a:r>
            <a:r>
              <a:rPr lang="ar-SA" sz="2200" b="1" dirty="0">
                <a:ln>
                  <a:solidFill>
                    <a:srgbClr val="FF0000"/>
                  </a:solidFill>
                </a:ln>
                <a:solidFill>
                  <a:srgbClr val="FF0000"/>
                </a:solidFill>
              </a:rPr>
              <a:t>063 / 14 في موضوع </a:t>
            </a:r>
            <a:r>
              <a:rPr lang="ar-MA" sz="2200" b="1" dirty="0"/>
              <a:t>«</a:t>
            </a:r>
            <a:r>
              <a:rPr lang="ar-SA" sz="2200" b="1" dirty="0"/>
              <a:t>التقويم والإشهاد بالتعليم الابتدائي الأصيل</a:t>
            </a:r>
            <a:r>
              <a:rPr lang="ar-MA" sz="2200" b="1" dirty="0" smtClean="0"/>
              <a:t>»</a:t>
            </a:r>
            <a:endParaRPr lang="ar-MA" sz="2200" b="1" dirty="0"/>
          </a:p>
        </p:txBody>
      </p:sp>
    </p:spTree>
    <p:extLst>
      <p:ext uri="{BB962C8B-B14F-4D97-AF65-F5344CB8AC3E}">
        <p14:creationId xmlns:p14="http://schemas.microsoft.com/office/powerpoint/2010/main" val="41683508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txBox="1">
            <a:spLocks noChangeArrowheads="1"/>
          </p:cNvSpPr>
          <p:nvPr/>
        </p:nvSpPr>
        <p:spPr>
          <a:xfrm>
            <a:off x="683568" y="2708920"/>
            <a:ext cx="7056784" cy="2952328"/>
          </a:xfrm>
          <a:prstGeom prst="rect">
            <a:avLst/>
          </a:prstGeom>
        </p:spPr>
        <p:txBody>
          <a:bodyPr vert="horz" lIns="91440" tIns="45720" rIns="91440" bIns="45720" rtlCol="0">
            <a:noAutofit/>
            <a:scene3d>
              <a:camera prst="orthographicFront"/>
              <a:lightRig rig="flat" dir="tl">
                <a:rot lat="0" lon="0" rev="6600000"/>
              </a:lightRig>
            </a:scene3d>
            <a:sp3d extrusionH="25400" contourW="8890">
              <a:bevelT w="38100" h="31750"/>
              <a:contourClr>
                <a:schemeClr val="accent2">
                  <a:shade val="75000"/>
                </a:schemeClr>
              </a:contourClr>
            </a:sp3d>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gn="justLow" rtl="1">
              <a:lnSpc>
                <a:spcPct val="150000"/>
              </a:lnSpc>
              <a:buNone/>
            </a:pPr>
            <a:r>
              <a:rPr lang="ar-SA" dirty="0">
                <a:solidFill>
                  <a:schemeClr val="tx1"/>
                </a:solidFill>
              </a:rPr>
              <a:t>جاءت</a:t>
            </a:r>
            <a:r>
              <a:rPr lang="ar-MA" dirty="0">
                <a:solidFill>
                  <a:schemeClr val="tx1"/>
                </a:solidFill>
              </a:rPr>
              <a:t> هذه المذكرة</a:t>
            </a:r>
            <a:r>
              <a:rPr lang="ar-SA" dirty="0">
                <a:solidFill>
                  <a:schemeClr val="tx1"/>
                </a:solidFill>
              </a:rPr>
              <a:t> مبينة للمبادئ والأهداف العامة</a:t>
            </a:r>
            <a:r>
              <a:rPr lang="ar-MA" dirty="0">
                <a:solidFill>
                  <a:schemeClr val="tx1"/>
                </a:solidFill>
              </a:rPr>
              <a:t> :</a:t>
            </a:r>
          </a:p>
          <a:p>
            <a:pPr marL="725488" indent="-273050" algn="justLow" rtl="1">
              <a:lnSpc>
                <a:spcPct val="150000"/>
              </a:lnSpc>
              <a:buFont typeface="Arial" pitchFamily="34" charset="0"/>
              <a:buChar char="•"/>
              <a:tabLst>
                <a:tab pos="981075" algn="l"/>
              </a:tabLst>
            </a:pPr>
            <a:r>
              <a:rPr lang="ar-SA" dirty="0">
                <a:solidFill>
                  <a:schemeClr val="tx1"/>
                </a:solidFill>
              </a:rPr>
              <a:t> للمراقبة المستمرة</a:t>
            </a:r>
            <a:endParaRPr lang="ar-MA" dirty="0">
              <a:solidFill>
                <a:schemeClr val="tx1"/>
              </a:solidFill>
            </a:endParaRPr>
          </a:p>
          <a:p>
            <a:pPr marL="725488" indent="-273050" algn="justLow" rtl="1">
              <a:lnSpc>
                <a:spcPct val="150000"/>
              </a:lnSpc>
              <a:buFont typeface="Arial" pitchFamily="34" charset="0"/>
              <a:buChar char="•"/>
              <a:tabLst>
                <a:tab pos="981075" algn="l"/>
              </a:tabLst>
            </a:pPr>
            <a:r>
              <a:rPr lang="ar-SA" dirty="0">
                <a:solidFill>
                  <a:schemeClr val="tx1"/>
                </a:solidFill>
              </a:rPr>
              <a:t>أساليب المراقبة المستمرة  </a:t>
            </a:r>
            <a:endParaRPr lang="ar-MA" dirty="0">
              <a:solidFill>
                <a:schemeClr val="tx1"/>
              </a:solidFill>
            </a:endParaRPr>
          </a:p>
          <a:p>
            <a:pPr marL="725488" indent="-273050" algn="justLow" rtl="1">
              <a:lnSpc>
                <a:spcPct val="150000"/>
              </a:lnSpc>
              <a:buFont typeface="Arial" pitchFamily="34" charset="0"/>
              <a:buChar char="•"/>
              <a:tabLst>
                <a:tab pos="981075" algn="l"/>
              </a:tabLst>
            </a:pPr>
            <a:r>
              <a:rPr lang="ar-SA" dirty="0">
                <a:solidFill>
                  <a:schemeClr val="tx1"/>
                </a:solidFill>
              </a:rPr>
              <a:t>إجراءات المراقبة المستمرة </a:t>
            </a:r>
            <a:endParaRPr lang="ar-MA" dirty="0">
              <a:solidFill>
                <a:schemeClr val="tx1"/>
              </a:solidFill>
            </a:endParaRPr>
          </a:p>
          <a:p>
            <a:pPr marL="0" indent="0" rtl="1">
              <a:buNone/>
            </a:pPr>
            <a:r>
              <a:rPr lang="ar-MA" dirty="0" smtClean="0"/>
              <a:t> </a:t>
            </a:r>
            <a:endParaRPr lang="fr-FR" dirty="0"/>
          </a:p>
        </p:txBody>
      </p:sp>
      <p:sp>
        <p:nvSpPr>
          <p:cNvPr id="2" name="ZoneTexte 1"/>
          <p:cNvSpPr txBox="1"/>
          <p:nvPr/>
        </p:nvSpPr>
        <p:spPr>
          <a:xfrm>
            <a:off x="467544" y="589037"/>
            <a:ext cx="8064896" cy="1615827"/>
          </a:xfrm>
          <a:prstGeom prst="rect">
            <a:avLst/>
          </a:prstGeom>
          <a:scene3d>
            <a:camera prst="perspectiveRelaxedModerately"/>
            <a:lightRig rig="threePt" dir="t"/>
          </a:scene3d>
        </p:spPr>
        <p:style>
          <a:lnRef idx="1">
            <a:schemeClr val="accent6"/>
          </a:lnRef>
          <a:fillRef idx="2">
            <a:schemeClr val="accent6"/>
          </a:fillRef>
          <a:effectRef idx="1">
            <a:schemeClr val="accent6"/>
          </a:effectRef>
          <a:fontRef idx="minor">
            <a:schemeClr val="dk1"/>
          </a:fontRef>
        </p:style>
        <p:txBody>
          <a:bodyPr wrap="square" rtlCol="0">
            <a:spAutoFit/>
          </a:bodyPr>
          <a:lstStyle/>
          <a:p>
            <a:pPr marL="0" lvl="8" algn="r" rtl="1">
              <a:lnSpc>
                <a:spcPct val="150000"/>
              </a:lnSpc>
            </a:pPr>
            <a:r>
              <a:rPr lang="ar-MA" sz="2200" b="1" dirty="0" smtClean="0">
                <a:ln>
                  <a:solidFill>
                    <a:srgbClr val="FF0000"/>
                  </a:solidFill>
                </a:ln>
                <a:solidFill>
                  <a:srgbClr val="FF0000"/>
                </a:solidFill>
              </a:rPr>
              <a:t>المذكرة الوزارية رقم </a:t>
            </a:r>
            <a:r>
              <a:rPr lang="ar-SA" sz="2200" b="1" dirty="0" smtClean="0">
                <a:ln>
                  <a:solidFill>
                    <a:srgbClr val="FF0000"/>
                  </a:solidFill>
                </a:ln>
                <a:solidFill>
                  <a:srgbClr val="FF0000"/>
                </a:solidFill>
              </a:rPr>
              <a:t>252/14 بتاريخ : 18 دجنبر 2014 الموافق 25 صفر 1436</a:t>
            </a:r>
            <a:r>
              <a:rPr lang="ar-SA" sz="2200" dirty="0" smtClean="0"/>
              <a:t> </a:t>
            </a:r>
            <a:r>
              <a:rPr lang="ar-SA" sz="2200" b="1" dirty="0" smtClean="0">
                <a:ln>
                  <a:solidFill>
                    <a:srgbClr val="FF0000"/>
                  </a:solidFill>
                </a:ln>
                <a:solidFill>
                  <a:srgbClr val="FF0000"/>
                </a:solidFill>
              </a:rPr>
              <a:t>في موضوع </a:t>
            </a:r>
            <a:r>
              <a:rPr lang="ar-MA" sz="2200" b="1" dirty="0" smtClean="0"/>
              <a:t>«</a:t>
            </a:r>
            <a:r>
              <a:rPr lang="ar-SA" sz="2200" b="1" dirty="0" smtClean="0"/>
              <a:t>تأطير وتتبع إجراء فروض المراقبة المستمرة للمواد الإسلامية بالتعليم الأصيل بالسلك الثانوي الإعدادي</a:t>
            </a:r>
            <a:r>
              <a:rPr lang="ar-MA" sz="2200" b="1" dirty="0" smtClean="0"/>
              <a:t>»</a:t>
            </a:r>
            <a:endParaRPr lang="ar-MA" sz="2200" b="1" dirty="0"/>
          </a:p>
        </p:txBody>
      </p:sp>
    </p:spTree>
    <p:extLst>
      <p:ext uri="{BB962C8B-B14F-4D97-AF65-F5344CB8AC3E}">
        <p14:creationId xmlns:p14="http://schemas.microsoft.com/office/powerpoint/2010/main" val="41794197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txBox="1">
            <a:spLocks noChangeArrowheads="1"/>
          </p:cNvSpPr>
          <p:nvPr/>
        </p:nvSpPr>
        <p:spPr>
          <a:xfrm>
            <a:off x="1043608" y="2708920"/>
            <a:ext cx="7166453" cy="2448272"/>
          </a:xfrm>
          <a:prstGeom prst="rect">
            <a:avLst/>
          </a:prstGeom>
        </p:spPr>
        <p:txBody>
          <a:bodyPr vert="horz" lIns="91440" tIns="45720" rIns="91440" bIns="45720" rtlCol="0">
            <a:noAutofit/>
            <a:scene3d>
              <a:camera prst="orthographicFront"/>
              <a:lightRig rig="flat" dir="tl">
                <a:rot lat="0" lon="0" rev="6600000"/>
              </a:lightRig>
            </a:scene3d>
            <a:sp3d extrusionH="25400" contourW="8890">
              <a:bevelT w="38100" h="31750"/>
              <a:contourClr>
                <a:schemeClr val="accent2">
                  <a:shade val="75000"/>
                </a:schemeClr>
              </a:contourClr>
            </a:sp3d>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gn="just" rtl="1">
              <a:lnSpc>
                <a:spcPct val="150000"/>
              </a:lnSpc>
              <a:buNone/>
            </a:pPr>
            <a:r>
              <a:rPr lang="ar-SA" dirty="0">
                <a:solidFill>
                  <a:schemeClr val="tx1"/>
                </a:solidFill>
              </a:rPr>
              <a:t>وقد تم اعتماد هذه الأطر المرجعية في صيغتها الجديدة في بناء مواضيع اختبارات المواد الإسلامية المعنية بالامتحان المذكور ابتداء من الموسم الدراسي 2014/2015 .بعدما تم إعدادها والمصادقة عليها من طرف لجن وطنية تخصصية بتمثيلية الأكاديميات الجهوية للتربية والتكوين.</a:t>
            </a:r>
            <a:endParaRPr lang="fr-FR" dirty="0">
              <a:solidFill>
                <a:schemeClr val="tx1"/>
              </a:solidFill>
            </a:endParaRPr>
          </a:p>
        </p:txBody>
      </p:sp>
      <p:sp>
        <p:nvSpPr>
          <p:cNvPr id="2" name="ZoneTexte 1"/>
          <p:cNvSpPr txBox="1"/>
          <p:nvPr/>
        </p:nvSpPr>
        <p:spPr>
          <a:xfrm>
            <a:off x="539553" y="764704"/>
            <a:ext cx="7958540" cy="1619482"/>
          </a:xfrm>
          <a:prstGeom prst="rect">
            <a:avLst/>
          </a:prstGeom>
          <a:scene3d>
            <a:camera prst="perspectiveRelaxedModerately"/>
            <a:lightRig rig="threePt" dir="t"/>
          </a:scene3d>
        </p:spPr>
        <p:style>
          <a:lnRef idx="1">
            <a:schemeClr val="accent6"/>
          </a:lnRef>
          <a:fillRef idx="2">
            <a:schemeClr val="accent6"/>
          </a:fillRef>
          <a:effectRef idx="1">
            <a:schemeClr val="accent6"/>
          </a:effectRef>
          <a:fontRef idx="minor">
            <a:schemeClr val="dk1"/>
          </a:fontRef>
        </p:style>
        <p:txBody>
          <a:bodyPr wrap="square" rtlCol="0">
            <a:spAutoFit/>
          </a:bodyPr>
          <a:lstStyle/>
          <a:p>
            <a:pPr marL="0" lvl="8" algn="r" rtl="1">
              <a:lnSpc>
                <a:spcPct val="150000"/>
              </a:lnSpc>
            </a:pPr>
            <a:r>
              <a:rPr lang="ar-MA" sz="2300" b="1" dirty="0">
                <a:ln>
                  <a:solidFill>
                    <a:srgbClr val="FF0000"/>
                  </a:solidFill>
                </a:ln>
                <a:solidFill>
                  <a:srgbClr val="FF0000"/>
                </a:solidFill>
              </a:rPr>
              <a:t>المذكرة الوزارية رقم 2014/</a:t>
            </a:r>
            <a:r>
              <a:rPr lang="ar-SA" sz="2300" b="1" dirty="0">
                <a:ln>
                  <a:solidFill>
                    <a:srgbClr val="FF0000"/>
                  </a:solidFill>
                </a:ln>
                <a:solidFill>
                  <a:srgbClr val="FF0000"/>
                </a:solidFill>
              </a:rPr>
              <a:t>256</a:t>
            </a:r>
            <a:r>
              <a:rPr lang="ar-MA" sz="2300" dirty="0"/>
              <a:t> </a:t>
            </a:r>
            <a:r>
              <a:rPr lang="ar-SA" sz="2300" dirty="0"/>
              <a:t> </a:t>
            </a:r>
            <a:r>
              <a:rPr lang="ar-MA" sz="2300" b="1" dirty="0">
                <a:ln>
                  <a:solidFill>
                    <a:srgbClr val="FF0000"/>
                  </a:solidFill>
                </a:ln>
                <a:solidFill>
                  <a:srgbClr val="FF0000"/>
                </a:solidFill>
              </a:rPr>
              <a:t> </a:t>
            </a:r>
            <a:r>
              <a:rPr lang="ar-SA" sz="2300" b="1" dirty="0">
                <a:ln>
                  <a:solidFill>
                    <a:srgbClr val="FF0000"/>
                  </a:solidFill>
                </a:ln>
                <a:solidFill>
                  <a:srgbClr val="FF0000"/>
                </a:solidFill>
              </a:rPr>
              <a:t>بتاريخ :</a:t>
            </a:r>
            <a:r>
              <a:rPr lang="ar-MA" sz="2300" b="1" dirty="0">
                <a:ln>
                  <a:solidFill>
                    <a:srgbClr val="FF0000"/>
                  </a:solidFill>
                </a:ln>
                <a:solidFill>
                  <a:srgbClr val="FF0000"/>
                </a:solidFill>
              </a:rPr>
              <a:t> </a:t>
            </a:r>
            <a:r>
              <a:rPr lang="ar-SA" sz="2300" b="1" dirty="0">
                <a:ln>
                  <a:solidFill>
                    <a:srgbClr val="FF0000"/>
                  </a:solidFill>
                </a:ln>
                <a:solidFill>
                  <a:srgbClr val="FF0000"/>
                </a:solidFill>
              </a:rPr>
              <a:t>29</a:t>
            </a:r>
            <a:r>
              <a:rPr lang="ar-MA" sz="2300" b="1" dirty="0">
                <a:ln>
                  <a:solidFill>
                    <a:srgbClr val="FF0000"/>
                  </a:solidFill>
                </a:ln>
                <a:solidFill>
                  <a:srgbClr val="FF0000"/>
                </a:solidFill>
              </a:rPr>
              <a:t> د</a:t>
            </a:r>
            <a:r>
              <a:rPr lang="ar-SA" sz="2300" b="1" dirty="0" err="1">
                <a:ln>
                  <a:solidFill>
                    <a:srgbClr val="FF0000"/>
                  </a:solidFill>
                </a:ln>
                <a:solidFill>
                  <a:srgbClr val="FF0000"/>
                </a:solidFill>
              </a:rPr>
              <a:t>جنبر</a:t>
            </a:r>
            <a:r>
              <a:rPr lang="ar-SA" sz="2300" b="1" dirty="0">
                <a:ln>
                  <a:solidFill>
                    <a:srgbClr val="FF0000"/>
                  </a:solidFill>
                </a:ln>
                <a:solidFill>
                  <a:srgbClr val="FF0000"/>
                </a:solidFill>
              </a:rPr>
              <a:t> 2014  في </a:t>
            </a:r>
            <a:r>
              <a:rPr lang="ar-MA" sz="2300" b="1" dirty="0">
                <a:ln>
                  <a:solidFill>
                    <a:srgbClr val="FF0000"/>
                  </a:solidFill>
                </a:ln>
                <a:solidFill>
                  <a:srgbClr val="FF0000"/>
                </a:solidFill>
              </a:rPr>
              <a:t>شأن </a:t>
            </a:r>
            <a:r>
              <a:rPr lang="ar-MA" sz="2300" b="1" dirty="0"/>
              <a:t>«</a:t>
            </a:r>
            <a:r>
              <a:rPr lang="ar-SA" sz="2300" b="1" dirty="0"/>
              <a:t>الأطر المرجعية المحينة لمواد الامتحان الموحد الجهوي لنيل شهادة السلك الإعدادي الأصيل</a:t>
            </a:r>
            <a:r>
              <a:rPr lang="ar-MA" sz="2300" b="1" dirty="0" smtClean="0"/>
              <a:t>»</a:t>
            </a:r>
            <a:endParaRPr lang="ar-MA" sz="2300" b="1" dirty="0"/>
          </a:p>
        </p:txBody>
      </p:sp>
    </p:spTree>
    <p:extLst>
      <p:ext uri="{BB962C8B-B14F-4D97-AF65-F5344CB8AC3E}">
        <p14:creationId xmlns:p14="http://schemas.microsoft.com/office/powerpoint/2010/main" val="32642590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49355" y="2385120"/>
            <a:ext cx="7344005" cy="2862322"/>
          </a:xfrm>
          <a:prstGeom prst="rect">
            <a:avLst/>
          </a:prstGeom>
        </p:spPr>
        <p:txBody>
          <a:bodyPr wrap="square">
            <a:spAutoFit/>
          </a:bodyPr>
          <a:lstStyle/>
          <a:p>
            <a:pPr marL="354013" lvl="8" algn="just" rtl="1">
              <a:lnSpc>
                <a:spcPct val="150000"/>
              </a:lnSpc>
              <a:spcBef>
                <a:spcPts val="384"/>
              </a:spcBef>
              <a:buClr>
                <a:srgbClr val="FF0000"/>
              </a:buClr>
            </a:pPr>
            <a:r>
              <a:rPr lang="ar-SA" sz="2400" b="1" dirty="0"/>
              <a:t>على إثر النجاح في امتحان شهادة السلك الإعدادي يتم توجيه التلميذات والتلاميذ، بمن فيهم مرتفقي التعليم الأصيل، إلى مختلف الجذوع المشتركة بالسلك الثانوي التأهيلي (الأصيل، الآداب والعلوم الإنسانية، العلمي، التكنولوجي)  وذلك بناء على اختياراتهم وميولاتهم من جهة، وقدراتهم ومؤهلاتهم ونتائجهم الدراسية من جهة أخرى</a:t>
            </a:r>
            <a:r>
              <a:rPr lang="ar-SA" sz="2400" b="1" dirty="0" smtClean="0"/>
              <a:t>."</a:t>
            </a:r>
            <a:endParaRPr lang="fr-FR" sz="2400" b="1" dirty="0"/>
          </a:p>
        </p:txBody>
      </p:sp>
      <p:sp>
        <p:nvSpPr>
          <p:cNvPr id="3" name="ZoneTexte 2"/>
          <p:cNvSpPr txBox="1"/>
          <p:nvPr/>
        </p:nvSpPr>
        <p:spPr>
          <a:xfrm>
            <a:off x="467544" y="692696"/>
            <a:ext cx="7704856" cy="1088568"/>
          </a:xfrm>
          <a:prstGeom prst="rect">
            <a:avLst/>
          </a:prstGeom>
          <a:scene3d>
            <a:camera prst="perspectiveRelaxedModerately"/>
            <a:lightRig rig="threePt" dir="t"/>
          </a:scene3d>
        </p:spPr>
        <p:style>
          <a:lnRef idx="1">
            <a:schemeClr val="accent6"/>
          </a:lnRef>
          <a:fillRef idx="2">
            <a:schemeClr val="accent6"/>
          </a:fillRef>
          <a:effectRef idx="1">
            <a:schemeClr val="accent6"/>
          </a:effectRef>
          <a:fontRef idx="minor">
            <a:schemeClr val="dk1"/>
          </a:fontRef>
        </p:style>
        <p:txBody>
          <a:bodyPr wrap="square" rtlCol="0">
            <a:spAutoFit/>
          </a:bodyPr>
          <a:lstStyle/>
          <a:p>
            <a:pPr marL="0" lvl="8" algn="r" rtl="1">
              <a:lnSpc>
                <a:spcPct val="150000"/>
              </a:lnSpc>
            </a:pPr>
            <a:r>
              <a:rPr lang="ar-MA" sz="2300" b="1" dirty="0">
                <a:ln>
                  <a:solidFill>
                    <a:srgbClr val="FF0000"/>
                  </a:solidFill>
                </a:ln>
                <a:solidFill>
                  <a:srgbClr val="FF0000"/>
                </a:solidFill>
              </a:rPr>
              <a:t>المذكرة الوزارية رقم 15/400 بتاريخ 26 مايو  2015 : </a:t>
            </a:r>
            <a:r>
              <a:rPr lang="ar-SA" sz="2300" b="1" dirty="0">
                <a:ln>
                  <a:solidFill>
                    <a:srgbClr val="FF0000"/>
                  </a:solidFill>
                </a:ln>
                <a:solidFill>
                  <a:srgbClr val="FF0000"/>
                </a:solidFill>
              </a:rPr>
              <a:t>في </a:t>
            </a:r>
            <a:r>
              <a:rPr lang="ar-MA" sz="2300" b="1" dirty="0">
                <a:ln>
                  <a:solidFill>
                    <a:srgbClr val="FF0000"/>
                  </a:solidFill>
                </a:ln>
                <a:solidFill>
                  <a:srgbClr val="FF0000"/>
                </a:solidFill>
              </a:rPr>
              <a:t>موضوع </a:t>
            </a:r>
            <a:r>
              <a:rPr lang="ar-MA" sz="2300" b="1" dirty="0"/>
              <a:t>«</a:t>
            </a:r>
            <a:r>
              <a:rPr lang="ar-SA" sz="2300" b="1" dirty="0"/>
              <a:t>توجيه تلميذات وتلاميذ التعليم الأصيل الحاصلين على شهادة السلك الإعدادي</a:t>
            </a:r>
            <a:r>
              <a:rPr lang="ar-MA" sz="2300" b="1" dirty="0" smtClean="0"/>
              <a:t>»</a:t>
            </a:r>
            <a:endParaRPr lang="ar-MA" sz="2300" b="1" dirty="0"/>
          </a:p>
        </p:txBody>
      </p:sp>
    </p:spTree>
    <p:extLst>
      <p:ext uri="{BB962C8B-B14F-4D97-AF65-F5344CB8AC3E}">
        <p14:creationId xmlns:p14="http://schemas.microsoft.com/office/powerpoint/2010/main" val="5830952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49355" y="2385120"/>
            <a:ext cx="7344005" cy="1085810"/>
          </a:xfrm>
          <a:prstGeom prst="rect">
            <a:avLst/>
          </a:prstGeom>
        </p:spPr>
        <p:txBody>
          <a:bodyPr wrap="square">
            <a:spAutoFit/>
          </a:bodyPr>
          <a:lstStyle/>
          <a:p>
            <a:pPr marL="354013" lvl="8" algn="ctr" rtl="1">
              <a:lnSpc>
                <a:spcPct val="150000"/>
              </a:lnSpc>
              <a:spcBef>
                <a:spcPts val="384"/>
              </a:spcBef>
              <a:buClr>
                <a:srgbClr val="FF0000"/>
              </a:buClr>
            </a:pPr>
            <a:r>
              <a:rPr lang="fr-FR" sz="4800" b="1" u="sng" dirty="0" smtClean="0"/>
              <a:t>Vidéo</a:t>
            </a:r>
            <a:endParaRPr lang="fr-FR" sz="2400" b="1" u="sng" dirty="0"/>
          </a:p>
        </p:txBody>
      </p:sp>
      <p:sp>
        <p:nvSpPr>
          <p:cNvPr id="4" name="Titre 6"/>
          <p:cNvSpPr txBox="1">
            <a:spLocks/>
          </p:cNvSpPr>
          <p:nvPr/>
        </p:nvSpPr>
        <p:spPr>
          <a:xfrm>
            <a:off x="411940" y="332656"/>
            <a:ext cx="8229600" cy="706090"/>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rtl="1"/>
            <a:r>
              <a:rPr lang="ar-MA" sz="4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mn-lt"/>
                <a:ea typeface="+mn-ea"/>
                <a:cs typeface="+mn-cs"/>
              </a:rPr>
              <a:t>4- نافذة على تجربة المركب التربوي القلم :</a:t>
            </a:r>
            <a:endParaRPr lang="fr-FR" b="1" spc="50" dirty="0">
              <a:ln w="11430">
                <a:solidFill>
                  <a:schemeClr val="tx1"/>
                </a:solidFill>
              </a:ln>
              <a:solidFill>
                <a:srgbClr val="FF0000"/>
              </a:solidFill>
              <a:effectLst>
                <a:outerShdw blurRad="76200" dist="50800" dir="5400000" algn="tl" rotWithShape="0">
                  <a:srgbClr val="000000">
                    <a:alpha val="65000"/>
                  </a:srgbClr>
                </a:outerShdw>
              </a:effectLst>
            </a:endParaRPr>
          </a:p>
        </p:txBody>
      </p:sp>
    </p:spTree>
    <p:extLst>
      <p:ext uri="{BB962C8B-B14F-4D97-AF65-F5344CB8AC3E}">
        <p14:creationId xmlns:p14="http://schemas.microsoft.com/office/powerpoint/2010/main" val="103198776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descr="نتيجة بحث الصور عن ‪coran hd‬‏"/>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3" name="AutoShape 4" descr="نتيجة بحث الصور عن ‪coran hd‬‏"/>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4" name="AutoShape 8" descr="نتيجة بحث الصور عن ‪coran hd‬‏"/>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7" name="Titre 2"/>
          <p:cNvSpPr txBox="1">
            <a:spLocks/>
          </p:cNvSpPr>
          <p:nvPr/>
        </p:nvSpPr>
        <p:spPr>
          <a:xfrm rot="20843030">
            <a:off x="-804254" y="2091738"/>
            <a:ext cx="9441256" cy="2585323"/>
          </a:xfrm>
          <a:prstGeom prst="rect">
            <a:avLst/>
          </a:prstGeom>
          <a:solidFill>
            <a:schemeClr val="bg1"/>
          </a:solidFill>
          <a:ln>
            <a:noFill/>
          </a:ln>
          <a:effectLst>
            <a:outerShdw blurRad="127000" dist="38100" dir="2700000" algn="ctr">
              <a:srgbClr val="000000">
                <a:alpha val="45000"/>
              </a:srgbClr>
            </a:outerShdw>
          </a:effectLst>
          <a:scene3d>
            <a:camera prst="perspectiveFront" fov="2700000">
              <a:rot lat="20376000" lon="1938000" rev="20112001"/>
            </a:camera>
            <a:lightRig rig="soft" dir="t">
              <a:rot lat="0" lon="0" rev="0"/>
            </a:lightRig>
          </a:scene3d>
          <a:sp3d prstMaterial="translucentPowder">
            <a:bevelT w="203200" h="50800" prst="softRound"/>
          </a:sp3d>
        </p:spPr>
        <p:txBody>
          <a:bodyPr vert="horz" wrap="square" lIns="91440" tIns="45720" rIns="91440" bIns="45720" rtlCol="0" anchor="b">
            <a:sp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rtl="1"/>
            <a:r>
              <a:rPr lang="ar-MA" sz="6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التعليم الأصيل في صيغته الجديدة : </a:t>
            </a:r>
          </a:p>
          <a:p>
            <a:pPr lvl="0" rtl="1"/>
            <a:r>
              <a:rPr lang="ar-MA" sz="4800" dirty="0">
                <a:ln w="18415" cmpd="sng">
                  <a:solidFill>
                    <a:schemeClr val="accent6">
                      <a:lumMod val="50000"/>
                    </a:schemeClr>
                  </a:solidFill>
                  <a:prstDash val="solid"/>
                </a:ln>
                <a:solidFill>
                  <a:schemeClr val="accent6">
                    <a:lumMod val="50000"/>
                  </a:schemeClr>
                </a:solidFill>
                <a:effectLst>
                  <a:outerShdw blurRad="63500" dir="3600000" algn="tl" rotWithShape="0">
                    <a:srgbClr val="000000">
                      <a:alpha val="70000"/>
                    </a:srgbClr>
                  </a:outerShdw>
                </a:effectLst>
              </a:rPr>
              <a:t>قراءة في مرجعيات التعليم الأصيل  : </a:t>
            </a:r>
            <a:endParaRPr lang="ar-MA" sz="4800" dirty="0" smtClean="0">
              <a:ln w="18415" cmpd="sng">
                <a:solidFill>
                  <a:schemeClr val="accent6">
                    <a:lumMod val="50000"/>
                  </a:schemeClr>
                </a:solidFill>
                <a:prstDash val="solid"/>
              </a:ln>
              <a:solidFill>
                <a:schemeClr val="accent6">
                  <a:lumMod val="50000"/>
                </a:schemeClr>
              </a:solidFill>
              <a:effectLst>
                <a:outerShdw blurRad="63500" dir="3600000" algn="tl" rotWithShape="0">
                  <a:srgbClr val="000000">
                    <a:alpha val="70000"/>
                  </a:srgbClr>
                </a:outerShdw>
              </a:effectLst>
            </a:endParaRPr>
          </a:p>
          <a:p>
            <a:pPr lvl="0" rtl="1"/>
            <a:r>
              <a:rPr lang="ar-MA" sz="4800" dirty="0" smtClean="0">
                <a:ln w="18415" cmpd="sng">
                  <a:solidFill>
                    <a:schemeClr val="accent6">
                      <a:lumMod val="50000"/>
                    </a:schemeClr>
                  </a:solidFill>
                  <a:prstDash val="solid"/>
                </a:ln>
                <a:solidFill>
                  <a:schemeClr val="accent6">
                    <a:lumMod val="50000"/>
                  </a:schemeClr>
                </a:solidFill>
                <a:effectLst>
                  <a:outerShdw blurRad="63500" dir="3600000" algn="tl" rotWithShape="0">
                    <a:srgbClr val="000000">
                      <a:alpha val="70000"/>
                    </a:srgbClr>
                  </a:outerShdw>
                </a:effectLst>
              </a:rPr>
              <a:t>الميثاق </a:t>
            </a:r>
            <a:r>
              <a:rPr lang="ar-MA" sz="4800" dirty="0">
                <a:ln w="18415" cmpd="sng">
                  <a:solidFill>
                    <a:schemeClr val="accent6">
                      <a:lumMod val="50000"/>
                    </a:schemeClr>
                  </a:solidFill>
                  <a:prstDash val="solid"/>
                </a:ln>
                <a:solidFill>
                  <a:schemeClr val="accent6">
                    <a:lumMod val="50000"/>
                  </a:schemeClr>
                </a:solidFill>
                <a:effectLst>
                  <a:outerShdw blurRad="63500" dir="3600000" algn="tl" rotWithShape="0">
                    <a:srgbClr val="000000">
                      <a:alpha val="70000"/>
                    </a:srgbClr>
                  </a:outerShdw>
                </a:effectLst>
              </a:rPr>
              <a:t>الوطني و المذكرات الوزارية </a:t>
            </a:r>
            <a:endParaRPr lang="fr-FR" sz="6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pic>
        <p:nvPicPr>
          <p:cNvPr id="8" name="Image 7" descr="C:\Documents and Settings\user\Mes documents\Downloads\logo alqalam 2015-01.png"/>
          <p:cNvPicPr/>
          <p:nvPr/>
        </p:nvPicPr>
        <p:blipFill rotWithShape="1">
          <a:blip r:embed="rId2">
            <a:extLst>
              <a:ext uri="{28A0092B-C50C-407E-A947-70E740481C1C}">
                <a14:useLocalDpi xmlns:a14="http://schemas.microsoft.com/office/drawing/2010/main" val="0"/>
              </a:ext>
            </a:extLst>
          </a:blip>
          <a:srcRect r="78469"/>
          <a:stretch/>
        </p:blipFill>
        <p:spPr bwMode="auto">
          <a:xfrm>
            <a:off x="155575" y="160337"/>
            <a:ext cx="1248074" cy="494983"/>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6972346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heel(1)">
                                      <p:cBhvr>
                                        <p:cTn id="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Diagramme 5"/>
          <p:cNvGraphicFramePr/>
          <p:nvPr>
            <p:extLst>
              <p:ext uri="{D42A27DB-BD31-4B8C-83A1-F6EECF244321}">
                <p14:modId xmlns:p14="http://schemas.microsoft.com/office/powerpoint/2010/main" val="2072625250"/>
              </p:ext>
            </p:extLst>
          </p:nvPr>
        </p:nvGraphicFramePr>
        <p:xfrm>
          <a:off x="385387" y="2065996"/>
          <a:ext cx="7787208" cy="390917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Image 4" descr="C:\Documents and Settings\user\Mes documents\Downloads\logo alqalam 2015-01.png"/>
          <p:cNvPicPr/>
          <p:nvPr/>
        </p:nvPicPr>
        <p:blipFill rotWithShape="1">
          <a:blip r:embed="rId7">
            <a:extLst>
              <a:ext uri="{28A0092B-C50C-407E-A947-70E740481C1C}">
                <a14:useLocalDpi xmlns:a14="http://schemas.microsoft.com/office/drawing/2010/main" val="0"/>
              </a:ext>
            </a:extLst>
          </a:blip>
          <a:srcRect r="78469"/>
          <a:stretch/>
        </p:blipFill>
        <p:spPr bwMode="auto">
          <a:xfrm>
            <a:off x="251519" y="87092"/>
            <a:ext cx="1590675" cy="685165"/>
          </a:xfrm>
          <a:prstGeom prst="rect">
            <a:avLst/>
          </a:prstGeom>
          <a:noFill/>
          <a:ln>
            <a:noFill/>
          </a:ln>
          <a:extLst>
            <a:ext uri="{53640926-AAD7-44D8-BBD7-CCE9431645EC}">
              <a14:shadowObscured xmlns:a14="http://schemas.microsoft.com/office/drawing/2010/main"/>
            </a:ext>
          </a:extLst>
        </p:spPr>
      </p:pic>
      <p:sp>
        <p:nvSpPr>
          <p:cNvPr id="9" name="ZoneTexte 8"/>
          <p:cNvSpPr txBox="1"/>
          <p:nvPr/>
        </p:nvSpPr>
        <p:spPr>
          <a:xfrm>
            <a:off x="467543" y="4149080"/>
            <a:ext cx="6390839" cy="800219"/>
          </a:xfrm>
          <a:prstGeom prst="rect">
            <a:avLst/>
          </a:prstGeom>
          <a:noFill/>
        </p:spPr>
        <p:txBody>
          <a:bodyPr wrap="square" rtlCol="0">
            <a:spAutoFit/>
          </a:bodyPr>
          <a:lstStyle/>
          <a:p>
            <a:pPr marL="342900" lvl="0" indent="-342900" algn="r" rtl="1">
              <a:buFont typeface="Arial" pitchFamily="34" charset="0"/>
              <a:buChar char="•"/>
            </a:pPr>
            <a:r>
              <a:rPr lang="ar-MA" sz="2300" dirty="0">
                <a:ln w="18415" cmpd="sng">
                  <a:solidFill>
                    <a:srgbClr val="FFFFFF"/>
                  </a:solidFill>
                  <a:prstDash val="solid"/>
                </a:ln>
                <a:solidFill>
                  <a:srgbClr val="FFFFFF"/>
                </a:solidFill>
                <a:effectLst>
                  <a:outerShdw blurRad="63500" dir="3600000" algn="tl" rotWithShape="0">
                    <a:srgbClr val="000000">
                      <a:alpha val="70000"/>
                    </a:srgbClr>
                  </a:outerShdw>
                </a:effectLst>
              </a:rPr>
              <a:t>قراءة في مرجعيات التعليم الأصيل  : الميثاق الوطني و المذكرات الوزارية </a:t>
            </a:r>
            <a:endParaRPr lang="fr-FR" sz="230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10" name="Rectangle 9"/>
          <p:cNvSpPr/>
          <p:nvPr/>
        </p:nvSpPr>
        <p:spPr>
          <a:xfrm>
            <a:off x="2771800" y="645622"/>
            <a:ext cx="3421129" cy="923330"/>
          </a:xfrm>
          <a:prstGeom prst="rect">
            <a:avLst/>
          </a:prstGeom>
          <a:noFill/>
        </p:spPr>
        <p:txBody>
          <a:bodyPr wrap="none" lIns="91440" tIns="45720" rIns="91440" bIns="45720">
            <a:spAutoFit/>
          </a:bodyPr>
          <a:lstStyle/>
          <a:p>
            <a:pPr algn="ctr"/>
            <a:r>
              <a:rPr lang="ar-MA" sz="5400" b="1" dirty="0">
                <a:ln w="18000">
                  <a:solidFill>
                    <a:srgbClr val="FF0000"/>
                  </a:solidFill>
                  <a:prstDash val="solid"/>
                  <a:miter lim="800000"/>
                </a:ln>
                <a:solidFill>
                  <a:srgbClr val="C00000"/>
                </a:solidFill>
                <a:effectLst>
                  <a:outerShdw blurRad="25500" dist="23000" dir="7020000" algn="tl">
                    <a:srgbClr val="000000">
                      <a:alpha val="50000"/>
                    </a:srgbClr>
                  </a:outerShdw>
                </a:effectLst>
              </a:rPr>
              <a:t>تصميم</a:t>
            </a:r>
            <a:r>
              <a:rPr lang="ar-MA" sz="5400" b="1" dirty="0" smtClean="0">
                <a:ln w="18000">
                  <a:solidFill>
                    <a:srgbClr val="FF0000"/>
                  </a:solidFill>
                  <a:prstDash val="solid"/>
                  <a:miter lim="800000"/>
                </a:ln>
                <a:solidFill>
                  <a:srgbClr val="C00000"/>
                </a:solidFill>
                <a:effectLst>
                  <a:outerShdw blurRad="25500" dist="23000" dir="7020000" algn="tl">
                    <a:srgbClr val="000000">
                      <a:alpha val="50000"/>
                    </a:srgbClr>
                  </a:outerShdw>
                </a:effectLst>
              </a:rPr>
              <a:t> </a:t>
            </a:r>
            <a:r>
              <a:rPr lang="ar-MA" sz="5400" b="1" dirty="0">
                <a:ln w="18000">
                  <a:solidFill>
                    <a:srgbClr val="FF0000"/>
                  </a:solidFill>
                  <a:prstDash val="solid"/>
                  <a:miter lim="800000"/>
                </a:ln>
                <a:solidFill>
                  <a:srgbClr val="C00000"/>
                </a:solidFill>
                <a:effectLst>
                  <a:outerShdw blurRad="25500" dist="23000" dir="7020000" algn="tl">
                    <a:srgbClr val="000000">
                      <a:alpha val="50000"/>
                    </a:srgbClr>
                  </a:outerShdw>
                </a:effectLst>
              </a:rPr>
              <a:t>العرض</a:t>
            </a:r>
            <a:endParaRPr lang="fr-FR" sz="5400" b="1" dirty="0">
              <a:ln w="18000">
                <a:solidFill>
                  <a:srgbClr val="FF0000"/>
                </a:solidFill>
                <a:prstDash val="solid"/>
                <a:miter lim="800000"/>
              </a:ln>
              <a:solidFill>
                <a:srgbClr val="C00000"/>
              </a:solidFill>
              <a:effectLst>
                <a:outerShdw blurRad="25500" dist="23000" dir="7020000" algn="tl">
                  <a:srgbClr val="000000">
                    <a:alpha val="50000"/>
                  </a:srgbClr>
                </a:outerShdw>
              </a:effectLst>
            </a:endParaRPr>
          </a:p>
        </p:txBody>
      </p:sp>
      <p:sp>
        <p:nvSpPr>
          <p:cNvPr id="11" name="Rectangle 10"/>
          <p:cNvSpPr/>
          <p:nvPr/>
        </p:nvSpPr>
        <p:spPr>
          <a:xfrm>
            <a:off x="1699598" y="2166133"/>
            <a:ext cx="5158785" cy="492443"/>
          </a:xfrm>
          <a:prstGeom prst="rect">
            <a:avLst/>
          </a:prstGeom>
          <a:noFill/>
        </p:spPr>
        <p:txBody>
          <a:bodyPr wrap="none" lIns="91440" tIns="45720" rIns="91440" bIns="45720">
            <a:spAutoFit/>
          </a:bodyPr>
          <a:lstStyle/>
          <a:p>
            <a:pPr marL="457200" indent="-457200" algn="ctr" rtl="1">
              <a:buFont typeface="Arial" pitchFamily="34" charset="0"/>
              <a:buChar char="•"/>
            </a:pPr>
            <a:r>
              <a:rPr lang="ar-MA" sz="2600"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التعريف </a:t>
            </a:r>
            <a:r>
              <a:rPr lang="ar-MA" sz="2600"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rPr>
              <a:t>بالتعليم الأصيل في صيغته </a:t>
            </a:r>
            <a:r>
              <a:rPr lang="ar-MA" sz="2600"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الجديدة</a:t>
            </a:r>
            <a:endParaRPr lang="fr-FR" sz="2600"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12" name="Rectangle 11"/>
          <p:cNvSpPr/>
          <p:nvPr/>
        </p:nvSpPr>
        <p:spPr>
          <a:xfrm>
            <a:off x="862832" y="3270756"/>
            <a:ext cx="5995552" cy="446276"/>
          </a:xfrm>
          <a:prstGeom prst="rect">
            <a:avLst/>
          </a:prstGeom>
          <a:noFill/>
        </p:spPr>
        <p:txBody>
          <a:bodyPr wrap="none" lIns="91440" tIns="45720" rIns="91440" bIns="45720">
            <a:spAutoFit/>
          </a:bodyPr>
          <a:lstStyle/>
          <a:p>
            <a:pPr marL="342900" indent="-342900" algn="ctr" rtl="1">
              <a:buFont typeface="Arial" pitchFamily="34" charset="0"/>
              <a:buChar char="•"/>
            </a:pPr>
            <a:r>
              <a:rPr lang="ar-SA" sz="2300"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rPr>
              <a:t>التعريف بمنهاج التعليم الأصيل</a:t>
            </a:r>
            <a:r>
              <a:rPr lang="ar-MA" sz="2300"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rPr>
              <a:t> : </a:t>
            </a:r>
            <a:r>
              <a:rPr lang="ar-SA" sz="2300"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rPr>
              <a:t>خصوصية التعليم </a:t>
            </a:r>
            <a:r>
              <a:rPr lang="ar-SA" sz="2300"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الأصيل</a:t>
            </a:r>
            <a:endParaRPr lang="fr-FR" sz="2300"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16" name="Ellipse 15"/>
          <p:cNvSpPr/>
          <p:nvPr/>
        </p:nvSpPr>
        <p:spPr>
          <a:xfrm>
            <a:off x="7596336" y="2221745"/>
            <a:ext cx="576064" cy="57606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3200" dirty="0" smtClean="0">
                <a:solidFill>
                  <a:srgbClr val="FF0000"/>
                </a:solidFill>
              </a:rPr>
              <a:t>1</a:t>
            </a:r>
            <a:endParaRPr lang="fr-FR" dirty="0">
              <a:solidFill>
                <a:srgbClr val="FF0000"/>
              </a:solidFill>
            </a:endParaRPr>
          </a:p>
        </p:txBody>
      </p:sp>
      <p:sp>
        <p:nvSpPr>
          <p:cNvPr id="2" name="Rectangle 1"/>
          <p:cNvSpPr/>
          <p:nvPr/>
        </p:nvSpPr>
        <p:spPr>
          <a:xfrm>
            <a:off x="2448568" y="5373216"/>
            <a:ext cx="4355680" cy="461665"/>
          </a:xfrm>
          <a:prstGeom prst="rect">
            <a:avLst/>
          </a:prstGeom>
        </p:spPr>
        <p:txBody>
          <a:bodyPr wrap="none">
            <a:spAutoFit/>
          </a:bodyPr>
          <a:lstStyle/>
          <a:p>
            <a:pPr marL="457200" indent="-457200" algn="r" rtl="1">
              <a:buFont typeface="Arial" pitchFamily="34" charset="0"/>
              <a:buChar char="•"/>
            </a:pPr>
            <a:r>
              <a:rPr lang="ar-MA" sz="2400" dirty="0">
                <a:ln w="18415" cmpd="sng">
                  <a:solidFill>
                    <a:srgbClr val="FFFFFF"/>
                  </a:solidFill>
                  <a:prstDash val="solid"/>
                </a:ln>
                <a:solidFill>
                  <a:srgbClr val="FFFFFF"/>
                </a:solidFill>
                <a:effectLst>
                  <a:outerShdw blurRad="63500" dir="3600000" algn="tl" rotWithShape="0">
                    <a:srgbClr val="000000">
                      <a:alpha val="70000"/>
                    </a:srgbClr>
                  </a:outerShdw>
                </a:effectLst>
              </a:rPr>
              <a:t>نافذة على تجربة المركب التربوي القلم</a:t>
            </a:r>
            <a:endParaRPr lang="fr-FR" sz="240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13" name="Ellipse 12"/>
          <p:cNvSpPr/>
          <p:nvPr/>
        </p:nvSpPr>
        <p:spPr>
          <a:xfrm>
            <a:off x="7570426" y="3270756"/>
            <a:ext cx="576064" cy="57606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MA" sz="3200" dirty="0" smtClean="0">
                <a:solidFill>
                  <a:srgbClr val="FF0000"/>
                </a:solidFill>
              </a:rPr>
              <a:t>2</a:t>
            </a:r>
            <a:endParaRPr lang="fr-FR" dirty="0">
              <a:solidFill>
                <a:srgbClr val="FF0000"/>
              </a:solidFill>
            </a:endParaRPr>
          </a:p>
        </p:txBody>
      </p:sp>
      <p:sp>
        <p:nvSpPr>
          <p:cNvPr id="14" name="Ellipse 13"/>
          <p:cNvSpPr/>
          <p:nvPr/>
        </p:nvSpPr>
        <p:spPr>
          <a:xfrm>
            <a:off x="7570426" y="4184024"/>
            <a:ext cx="576064" cy="57606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MA" sz="3200" dirty="0" smtClean="0">
                <a:solidFill>
                  <a:srgbClr val="FF0000"/>
                </a:solidFill>
              </a:rPr>
              <a:t>3</a:t>
            </a:r>
            <a:endParaRPr lang="fr-FR" dirty="0">
              <a:solidFill>
                <a:srgbClr val="FF0000"/>
              </a:solidFill>
            </a:endParaRPr>
          </a:p>
        </p:txBody>
      </p:sp>
      <p:sp>
        <p:nvSpPr>
          <p:cNvPr id="15" name="Ellipse 14"/>
          <p:cNvSpPr/>
          <p:nvPr/>
        </p:nvSpPr>
        <p:spPr>
          <a:xfrm>
            <a:off x="7578465" y="5269181"/>
            <a:ext cx="576064" cy="57606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MA" sz="3200" dirty="0" smtClean="0">
                <a:solidFill>
                  <a:srgbClr val="FF0000"/>
                </a:solidFill>
              </a:rPr>
              <a:t>4</a:t>
            </a:r>
            <a:endParaRPr lang="fr-FR" dirty="0">
              <a:solidFill>
                <a:srgbClr val="FF0000"/>
              </a:solidFill>
            </a:endParaRPr>
          </a:p>
        </p:txBody>
      </p:sp>
    </p:spTree>
    <p:extLst>
      <p:ext uri="{BB962C8B-B14F-4D97-AF65-F5344CB8AC3E}">
        <p14:creationId xmlns:p14="http://schemas.microsoft.com/office/powerpoint/2010/main" val="10921434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1000" fill="hold"/>
                                        <p:tgtEl>
                                          <p:spTgt spid="6"/>
                                        </p:tgtEl>
                                        <p:attrNameLst>
                                          <p:attrName>ppt_w</p:attrName>
                                        </p:attrNameLst>
                                      </p:cBhvr>
                                      <p:tavLst>
                                        <p:tav tm="0">
                                          <p:val>
                                            <p:fltVal val="0"/>
                                          </p:val>
                                        </p:tav>
                                        <p:tav tm="100000">
                                          <p:val>
                                            <p:strVal val="#ppt_w"/>
                                          </p:val>
                                        </p:tav>
                                      </p:tavLst>
                                    </p:anim>
                                    <p:anim calcmode="lin" valueType="num">
                                      <p:cBhvr>
                                        <p:cTn id="8" dur="1000" fill="hold"/>
                                        <p:tgtEl>
                                          <p:spTgt spid="6"/>
                                        </p:tgtEl>
                                        <p:attrNameLst>
                                          <p:attrName>ppt_h</p:attrName>
                                        </p:attrNameLst>
                                      </p:cBhvr>
                                      <p:tavLst>
                                        <p:tav tm="0">
                                          <p:val>
                                            <p:fltVal val="0"/>
                                          </p:val>
                                        </p:tav>
                                        <p:tav tm="100000">
                                          <p:val>
                                            <p:strVal val="#ppt_h"/>
                                          </p:val>
                                        </p:tav>
                                      </p:tavLst>
                                    </p:anim>
                                    <p:anim calcmode="lin" valueType="num">
                                      <p:cBhvr>
                                        <p:cTn id="9" dur="1000" fill="hold"/>
                                        <p:tgtEl>
                                          <p:spTgt spid="6"/>
                                        </p:tgtEl>
                                        <p:attrNameLst>
                                          <p:attrName>style.rotation</p:attrName>
                                        </p:attrNameLst>
                                      </p:cBhvr>
                                      <p:tavLst>
                                        <p:tav tm="0">
                                          <p:val>
                                            <p:fltVal val="90"/>
                                          </p:val>
                                        </p:tav>
                                        <p:tav tm="100000">
                                          <p:val>
                                            <p:fltVal val="0"/>
                                          </p:val>
                                        </p:tav>
                                      </p:tavLst>
                                    </p:anim>
                                    <p:animEffect transition="in" filter="fade">
                                      <p:cBhvr>
                                        <p:cTn id="10"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696505" y="1052736"/>
            <a:ext cx="7771678" cy="707886"/>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ar-MA" sz="40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1</a:t>
            </a:r>
            <a:r>
              <a:rPr lang="ar-MA" sz="40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التعريف </a:t>
            </a:r>
            <a:r>
              <a:rPr lang="ar-MA" sz="40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بالتعليم الأصيل في صيغته الجديدة</a:t>
            </a:r>
            <a:endParaRPr lang="fr-FR" sz="40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3" name="Rectangle 2"/>
          <p:cNvSpPr/>
          <p:nvPr/>
        </p:nvSpPr>
        <p:spPr>
          <a:xfrm>
            <a:off x="1115616" y="2492895"/>
            <a:ext cx="6933456" cy="3254417"/>
          </a:xfrm>
          <a:prstGeom prst="rect">
            <a:avLst/>
          </a:prstGeom>
          <a:ln>
            <a:noFill/>
          </a:ln>
        </p:spPr>
        <p:txBody>
          <a:bodyPr wrap="squar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just" rtl="1">
              <a:lnSpc>
                <a:spcPct val="150000"/>
              </a:lnSpc>
            </a:pPr>
            <a:r>
              <a:rPr lang="ar-SA" sz="2800" b="1" dirty="0"/>
              <a:t>التعليم الأصيل قسيم للتعليم العام، ومكون من مكونات النظام التربوي الوطني،</a:t>
            </a:r>
            <a:r>
              <a:rPr lang="ar-MA" sz="2800" b="1" dirty="0"/>
              <a:t> و</a:t>
            </a:r>
            <a:r>
              <a:rPr lang="ar-SA" sz="2800" b="1" dirty="0"/>
              <a:t> يتوفر على نفس هيكلة التعليم العام، وعلى نفس نظام الدراسة، كما تتضمن مناهجه ومقرراته الدراسية موادا دراسية مميزة (المواد الإسلامية، اللغة العربية)</a:t>
            </a:r>
            <a:r>
              <a:rPr lang="ar-MA" sz="2800" b="1" dirty="0"/>
              <a:t>،</a:t>
            </a:r>
            <a:r>
              <a:rPr lang="ar-SA" sz="2800" b="1" dirty="0"/>
              <a:t> بالإضافة إلى ما هو مسطر في التعليم العام</a:t>
            </a:r>
            <a:r>
              <a:rPr lang="ar-SA" sz="2800" b="1" dirty="0">
                <a:ln w="11430"/>
                <a:effectLst>
                  <a:outerShdw blurRad="38100" dist="38100" dir="2700000" algn="tl">
                    <a:srgbClr val="000000">
                      <a:alpha val="43137"/>
                    </a:srgbClr>
                  </a:outerShdw>
                </a:effectLst>
              </a:rPr>
              <a:t>.</a:t>
            </a:r>
            <a:endParaRPr lang="fr-FR" sz="2800" b="1" dirty="0">
              <a:ln w="11430"/>
              <a:effectLst>
                <a:outerShdw blurRad="38100" dist="38100" dir="2700000" algn="tl">
                  <a:srgbClr val="000000">
                    <a:alpha val="43137"/>
                  </a:srgbClr>
                </a:outerShdw>
              </a:effectLst>
            </a:endParaRPr>
          </a:p>
        </p:txBody>
      </p:sp>
      <p:sp>
        <p:nvSpPr>
          <p:cNvPr id="9" name="Accolade ouvrante 8"/>
          <p:cNvSpPr/>
          <p:nvPr/>
        </p:nvSpPr>
        <p:spPr>
          <a:xfrm rot="5400000">
            <a:off x="4254433" y="-1583355"/>
            <a:ext cx="504056" cy="7619912"/>
          </a:xfrm>
          <a:prstGeom prst="leftBrace">
            <a:avLst>
              <a:gd name="adj1" fmla="val 34249"/>
              <a:gd name="adj2" fmla="val 49857"/>
            </a:avLst>
          </a:prstGeom>
        </p:spPr>
        <p:style>
          <a:lnRef idx="3">
            <a:schemeClr val="accent2"/>
          </a:lnRef>
          <a:fillRef idx="0">
            <a:schemeClr val="accent2"/>
          </a:fillRef>
          <a:effectRef idx="2">
            <a:schemeClr val="accent2"/>
          </a:effectRef>
          <a:fontRef idx="minor">
            <a:schemeClr val="tx1"/>
          </a:fontRef>
        </p:style>
        <p:txBody>
          <a:bodyPr rtlCol="0" anchor="ctr"/>
          <a:lstStyle/>
          <a:p>
            <a:pPr algn="ctr"/>
            <a:endParaRPr lang="fr-FR" b="1">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endParaRPr>
          </a:p>
        </p:txBody>
      </p:sp>
    </p:spTree>
    <p:extLst>
      <p:ext uri="{BB962C8B-B14F-4D97-AF65-F5344CB8AC3E}">
        <p14:creationId xmlns:p14="http://schemas.microsoft.com/office/powerpoint/2010/main" val="26370134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55577" y="260648"/>
            <a:ext cx="7560839" cy="523220"/>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rtl="1"/>
            <a:r>
              <a:rPr lang="ar-MA" sz="28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2- </a:t>
            </a:r>
            <a:r>
              <a:rPr lang="ar-SA" sz="28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التعريف </a:t>
            </a:r>
            <a:r>
              <a:rPr lang="ar-SA" sz="28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بمنهاج التعليم الأصيل</a:t>
            </a:r>
            <a:r>
              <a:rPr lang="ar-MA" sz="28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t>
            </a:r>
            <a:r>
              <a:rPr lang="ar-MA" sz="28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a:t>
            </a:r>
            <a:r>
              <a:rPr lang="ar-SA" sz="28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خصوصية </a:t>
            </a:r>
            <a:r>
              <a:rPr lang="ar-SA" sz="28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التعليم الأصيل</a:t>
            </a:r>
            <a:endParaRPr lang="fr-FR" sz="28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graphicFrame>
        <p:nvGraphicFramePr>
          <p:cNvPr id="5" name="Diagramme 4"/>
          <p:cNvGraphicFramePr/>
          <p:nvPr>
            <p:extLst>
              <p:ext uri="{D42A27DB-BD31-4B8C-83A1-F6EECF244321}">
                <p14:modId xmlns:p14="http://schemas.microsoft.com/office/powerpoint/2010/main" val="4043319622"/>
              </p:ext>
            </p:extLst>
          </p:nvPr>
        </p:nvGraphicFramePr>
        <p:xfrm>
          <a:off x="683569" y="1196752"/>
          <a:ext cx="7678824" cy="55446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23739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80">
                                          <p:stCondLst>
                                            <p:cond delay="0"/>
                                          </p:stCondLst>
                                        </p:cTn>
                                        <p:tgtEl>
                                          <p:spTgt spid="5"/>
                                        </p:tgtEl>
                                      </p:cBhvr>
                                    </p:animEffect>
                                    <p:anim calcmode="lin" valueType="num">
                                      <p:cBhvr>
                                        <p:cTn id="8"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13" dur="26">
                                          <p:stCondLst>
                                            <p:cond delay="650"/>
                                          </p:stCondLst>
                                        </p:cTn>
                                        <p:tgtEl>
                                          <p:spTgt spid="5"/>
                                        </p:tgtEl>
                                      </p:cBhvr>
                                      <p:to x="100000" y="60000"/>
                                    </p:animScale>
                                    <p:animScale>
                                      <p:cBhvr>
                                        <p:cTn id="14" dur="166" decel="50000">
                                          <p:stCondLst>
                                            <p:cond delay="676"/>
                                          </p:stCondLst>
                                        </p:cTn>
                                        <p:tgtEl>
                                          <p:spTgt spid="5"/>
                                        </p:tgtEl>
                                      </p:cBhvr>
                                      <p:to x="100000" y="100000"/>
                                    </p:animScale>
                                    <p:animScale>
                                      <p:cBhvr>
                                        <p:cTn id="15" dur="26">
                                          <p:stCondLst>
                                            <p:cond delay="1312"/>
                                          </p:stCondLst>
                                        </p:cTn>
                                        <p:tgtEl>
                                          <p:spTgt spid="5"/>
                                        </p:tgtEl>
                                      </p:cBhvr>
                                      <p:to x="100000" y="80000"/>
                                    </p:animScale>
                                    <p:animScale>
                                      <p:cBhvr>
                                        <p:cTn id="16" dur="166" decel="50000">
                                          <p:stCondLst>
                                            <p:cond delay="1338"/>
                                          </p:stCondLst>
                                        </p:cTn>
                                        <p:tgtEl>
                                          <p:spTgt spid="5"/>
                                        </p:tgtEl>
                                      </p:cBhvr>
                                      <p:to x="100000" y="100000"/>
                                    </p:animScale>
                                    <p:animScale>
                                      <p:cBhvr>
                                        <p:cTn id="17" dur="26">
                                          <p:stCondLst>
                                            <p:cond delay="1642"/>
                                          </p:stCondLst>
                                        </p:cTn>
                                        <p:tgtEl>
                                          <p:spTgt spid="5"/>
                                        </p:tgtEl>
                                      </p:cBhvr>
                                      <p:to x="100000" y="90000"/>
                                    </p:animScale>
                                    <p:animScale>
                                      <p:cBhvr>
                                        <p:cTn id="18" dur="166" decel="50000">
                                          <p:stCondLst>
                                            <p:cond delay="1668"/>
                                          </p:stCondLst>
                                        </p:cTn>
                                        <p:tgtEl>
                                          <p:spTgt spid="5"/>
                                        </p:tgtEl>
                                      </p:cBhvr>
                                      <p:to x="100000" y="100000"/>
                                    </p:animScale>
                                    <p:animScale>
                                      <p:cBhvr>
                                        <p:cTn id="19" dur="26">
                                          <p:stCondLst>
                                            <p:cond delay="1808"/>
                                          </p:stCondLst>
                                        </p:cTn>
                                        <p:tgtEl>
                                          <p:spTgt spid="5"/>
                                        </p:tgtEl>
                                      </p:cBhvr>
                                      <p:to x="100000" y="95000"/>
                                    </p:animScale>
                                    <p:animScale>
                                      <p:cBhvr>
                                        <p:cTn id="20" dur="166" decel="50000">
                                          <p:stCondLst>
                                            <p:cond delay="1834"/>
                                          </p:stCondLst>
                                        </p:cTn>
                                        <p:tgtEl>
                                          <p:spTgt spid="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me 4"/>
          <p:cNvGraphicFramePr/>
          <p:nvPr>
            <p:extLst>
              <p:ext uri="{D42A27DB-BD31-4B8C-83A1-F6EECF244321}">
                <p14:modId xmlns:p14="http://schemas.microsoft.com/office/powerpoint/2010/main" val="2784859339"/>
              </p:ext>
            </p:extLst>
          </p:nvPr>
        </p:nvGraphicFramePr>
        <p:xfrm>
          <a:off x="899592" y="1556792"/>
          <a:ext cx="7344815" cy="43204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Image 3" descr="C:\Documents and Settings\user\Mes documents\Downloads\logo alqalam 2015-01.png"/>
          <p:cNvPicPr/>
          <p:nvPr/>
        </p:nvPicPr>
        <p:blipFill rotWithShape="1">
          <a:blip r:embed="rId7">
            <a:extLst>
              <a:ext uri="{28A0092B-C50C-407E-A947-70E740481C1C}">
                <a14:useLocalDpi xmlns:a14="http://schemas.microsoft.com/office/drawing/2010/main" val="0"/>
              </a:ext>
            </a:extLst>
          </a:blip>
          <a:srcRect r="78469"/>
          <a:stretch/>
        </p:blipFill>
        <p:spPr bwMode="auto">
          <a:xfrm>
            <a:off x="251519" y="87092"/>
            <a:ext cx="1590675" cy="685165"/>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1151714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80">
                                          <p:stCondLst>
                                            <p:cond delay="0"/>
                                          </p:stCondLst>
                                        </p:cTn>
                                        <p:tgtEl>
                                          <p:spTgt spid="5"/>
                                        </p:tgtEl>
                                      </p:cBhvr>
                                    </p:animEffect>
                                    <p:anim calcmode="lin" valueType="num">
                                      <p:cBhvr>
                                        <p:cTn id="8"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13" dur="26">
                                          <p:stCondLst>
                                            <p:cond delay="650"/>
                                          </p:stCondLst>
                                        </p:cTn>
                                        <p:tgtEl>
                                          <p:spTgt spid="5"/>
                                        </p:tgtEl>
                                      </p:cBhvr>
                                      <p:to x="100000" y="60000"/>
                                    </p:animScale>
                                    <p:animScale>
                                      <p:cBhvr>
                                        <p:cTn id="14" dur="166" decel="50000">
                                          <p:stCondLst>
                                            <p:cond delay="676"/>
                                          </p:stCondLst>
                                        </p:cTn>
                                        <p:tgtEl>
                                          <p:spTgt spid="5"/>
                                        </p:tgtEl>
                                      </p:cBhvr>
                                      <p:to x="100000" y="100000"/>
                                    </p:animScale>
                                    <p:animScale>
                                      <p:cBhvr>
                                        <p:cTn id="15" dur="26">
                                          <p:stCondLst>
                                            <p:cond delay="1312"/>
                                          </p:stCondLst>
                                        </p:cTn>
                                        <p:tgtEl>
                                          <p:spTgt spid="5"/>
                                        </p:tgtEl>
                                      </p:cBhvr>
                                      <p:to x="100000" y="80000"/>
                                    </p:animScale>
                                    <p:animScale>
                                      <p:cBhvr>
                                        <p:cTn id="16" dur="166" decel="50000">
                                          <p:stCondLst>
                                            <p:cond delay="1338"/>
                                          </p:stCondLst>
                                        </p:cTn>
                                        <p:tgtEl>
                                          <p:spTgt spid="5"/>
                                        </p:tgtEl>
                                      </p:cBhvr>
                                      <p:to x="100000" y="100000"/>
                                    </p:animScale>
                                    <p:animScale>
                                      <p:cBhvr>
                                        <p:cTn id="17" dur="26">
                                          <p:stCondLst>
                                            <p:cond delay="1642"/>
                                          </p:stCondLst>
                                        </p:cTn>
                                        <p:tgtEl>
                                          <p:spTgt spid="5"/>
                                        </p:tgtEl>
                                      </p:cBhvr>
                                      <p:to x="100000" y="90000"/>
                                    </p:animScale>
                                    <p:animScale>
                                      <p:cBhvr>
                                        <p:cTn id="18" dur="166" decel="50000">
                                          <p:stCondLst>
                                            <p:cond delay="1668"/>
                                          </p:stCondLst>
                                        </p:cTn>
                                        <p:tgtEl>
                                          <p:spTgt spid="5"/>
                                        </p:tgtEl>
                                      </p:cBhvr>
                                      <p:to x="100000" y="100000"/>
                                    </p:animScale>
                                    <p:animScale>
                                      <p:cBhvr>
                                        <p:cTn id="19" dur="26">
                                          <p:stCondLst>
                                            <p:cond delay="1808"/>
                                          </p:stCondLst>
                                        </p:cTn>
                                        <p:tgtEl>
                                          <p:spTgt spid="5"/>
                                        </p:tgtEl>
                                      </p:cBhvr>
                                      <p:to x="100000" y="95000"/>
                                    </p:animScale>
                                    <p:animScale>
                                      <p:cBhvr>
                                        <p:cTn id="20" dur="166" decel="50000">
                                          <p:stCondLst>
                                            <p:cond delay="1834"/>
                                          </p:stCondLst>
                                        </p:cTn>
                                        <p:tgtEl>
                                          <p:spTgt spid="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txBox="1">
            <a:spLocks noChangeArrowheads="1"/>
          </p:cNvSpPr>
          <p:nvPr/>
        </p:nvSpPr>
        <p:spPr>
          <a:xfrm>
            <a:off x="216293" y="2714092"/>
            <a:ext cx="8388424" cy="3595228"/>
          </a:xfrm>
          <a:prstGeom prst="rect">
            <a:avLst/>
          </a:prstGeom>
        </p:spPr>
        <p:txBody>
          <a:bodyPr vert="horz" lIns="91440" tIns="45720" rIns="91440" bIns="45720" rtlCol="0">
            <a:noAutofit/>
            <a:scene3d>
              <a:camera prst="orthographicFront"/>
              <a:lightRig rig="flat" dir="tl">
                <a:rot lat="0" lon="0" rev="6600000"/>
              </a:lightRig>
            </a:scene3d>
            <a:sp3d extrusionH="25400" contourW="8890">
              <a:bevelT w="38100" h="31750"/>
              <a:contourClr>
                <a:schemeClr val="accent2">
                  <a:shade val="75000"/>
                </a:schemeClr>
              </a:contourClr>
            </a:sp3d>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gn="just" rtl="1">
              <a:buNone/>
              <a:defRPr/>
            </a:pPr>
            <a:endParaRPr lang="ar-MA" altLang="zh-CN" sz="2500" dirty="0" smtClean="0">
              <a:solidFill>
                <a:schemeClr val="tx1"/>
              </a:solidFill>
            </a:endParaRPr>
          </a:p>
          <a:p>
            <a:pPr marL="711200" lvl="0" indent="0" algn="just" rtl="1">
              <a:lnSpc>
                <a:spcPct val="150000"/>
              </a:lnSpc>
              <a:buNone/>
              <a:defRPr/>
            </a:pPr>
            <a:r>
              <a:rPr lang="fr-FR" altLang="zh-CN" sz="2500" dirty="0" smtClean="0">
                <a:solidFill>
                  <a:schemeClr val="tx1"/>
                </a:solidFill>
              </a:rPr>
              <a:t>                                </a:t>
            </a:r>
            <a:r>
              <a:rPr lang="ar-MA" altLang="zh-CN" sz="2500" dirty="0" smtClean="0">
                <a:solidFill>
                  <a:schemeClr val="tx1"/>
                </a:solidFill>
              </a:rPr>
              <a:t>:</a:t>
            </a:r>
            <a:r>
              <a:rPr lang="fr-FR" altLang="zh-CN" sz="2500" dirty="0" smtClean="0">
                <a:solidFill>
                  <a:schemeClr val="tx1"/>
                </a:solidFill>
              </a:rPr>
              <a:t> </a:t>
            </a:r>
            <a:r>
              <a:rPr lang="ar-MA" altLang="zh-CN" sz="2500" dirty="0">
                <a:solidFill>
                  <a:schemeClr val="tx1"/>
                </a:solidFill>
              </a:rPr>
              <a:t>«يشمل نظام التربية والتكوين التعليم الأولي، والتعليم الابتدائي، والتعليم الإعدادي، التعليم الثانوي، والتعليم العالي، </a:t>
            </a:r>
            <a:r>
              <a:rPr lang="ar-MA" altLang="zh-CN" sz="2500" u="sng" dirty="0">
                <a:solidFill>
                  <a:schemeClr val="tx1"/>
                </a:solidFill>
              </a:rPr>
              <a:t>والتعليم الأصيل</a:t>
            </a:r>
            <a:r>
              <a:rPr lang="ar-MA" altLang="zh-CN" sz="2500" dirty="0" smtClean="0">
                <a:solidFill>
                  <a:schemeClr val="tx1"/>
                </a:solidFill>
              </a:rPr>
              <a:t>»</a:t>
            </a:r>
            <a:endParaRPr lang="ar-MA" altLang="zh-CN" sz="2500" b="1" dirty="0" smtClean="0">
              <a:ln w="11430">
                <a:solidFill>
                  <a:schemeClr val="tx1"/>
                </a:solidFill>
              </a:ln>
              <a:solidFill>
                <a:schemeClr val="tx1"/>
              </a:solidFill>
              <a:effectLst>
                <a:outerShdw blurRad="50800" dist="39000" dir="5460000" algn="tl">
                  <a:srgbClr val="000000">
                    <a:alpha val="38000"/>
                  </a:srgbClr>
                </a:outerShdw>
              </a:effectLst>
            </a:endParaRPr>
          </a:p>
          <a:p>
            <a:pPr marL="711200" indent="0" algn="just" rtl="1">
              <a:lnSpc>
                <a:spcPct val="150000"/>
              </a:lnSpc>
              <a:buNone/>
              <a:defRPr/>
            </a:pPr>
            <a:r>
              <a:rPr lang="fr-FR" altLang="zh-CN" sz="2500" b="1" dirty="0" smtClean="0">
                <a:solidFill>
                  <a:schemeClr val="tx2">
                    <a:lumMod val="60000"/>
                    <a:lumOff val="40000"/>
                  </a:schemeClr>
                </a:solidFill>
              </a:rPr>
              <a:t>                               </a:t>
            </a:r>
            <a:r>
              <a:rPr lang="ar-MA" altLang="zh-CN" sz="2500" b="1" dirty="0" smtClean="0">
                <a:solidFill>
                  <a:schemeClr val="tx2">
                    <a:lumMod val="60000"/>
                    <a:lumOff val="40000"/>
                  </a:schemeClr>
                </a:solidFill>
              </a:rPr>
              <a:t>:</a:t>
            </a:r>
            <a:r>
              <a:rPr lang="ar-MA" altLang="zh-CN" sz="2500" dirty="0" smtClean="0">
                <a:solidFill>
                  <a:schemeClr val="tx2">
                    <a:lumMod val="60000"/>
                    <a:lumOff val="40000"/>
                  </a:schemeClr>
                </a:solidFill>
              </a:rPr>
              <a:t> </a:t>
            </a:r>
            <a:r>
              <a:rPr lang="ar-MA" altLang="zh-CN" sz="2500" dirty="0" smtClean="0">
                <a:solidFill>
                  <a:schemeClr val="tx1"/>
                </a:solidFill>
              </a:rPr>
              <a:t>«تحدث مدارس نظامية للتعليم الأصيل من المدرسة الأولية إلى التعليم الثانوي .......»</a:t>
            </a:r>
            <a:endParaRPr lang="fr-FR" sz="2500" dirty="0" smtClean="0">
              <a:ln w="11430">
                <a:solidFill>
                  <a:schemeClr val="tx1"/>
                </a:solidFill>
              </a:ln>
              <a:solidFill>
                <a:schemeClr val="tx1"/>
              </a:solidFill>
              <a:effectLst>
                <a:outerShdw blurRad="50800" dist="39000" dir="5460000" algn="tl">
                  <a:srgbClr val="000000">
                    <a:alpha val="38000"/>
                  </a:srgbClr>
                </a:outerShdw>
              </a:effectLst>
            </a:endParaRPr>
          </a:p>
        </p:txBody>
      </p:sp>
      <p:sp>
        <p:nvSpPr>
          <p:cNvPr id="7" name="Titre 6"/>
          <p:cNvSpPr>
            <a:spLocks noGrp="1"/>
          </p:cNvSpPr>
          <p:nvPr>
            <p:ph type="title"/>
          </p:nvPr>
        </p:nvSpPr>
        <p:spPr>
          <a:xfrm>
            <a:off x="411940" y="332656"/>
            <a:ext cx="8229600" cy="706090"/>
          </a:xfrm>
        </p:spPr>
        <p:txBody>
          <a:bodyPr>
            <a:noAutofit/>
          </a:bodyPr>
          <a:lstStyle/>
          <a:p>
            <a:pPr rtl="1"/>
            <a:r>
              <a:rPr lang="ar-MA" sz="4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mn-lt"/>
                <a:ea typeface="+mn-ea"/>
                <a:cs typeface="+mn-cs"/>
              </a:rPr>
              <a:t>3- قراءة في مرجعيات التعليم الأصيل </a:t>
            </a:r>
            <a:r>
              <a:rPr lang="ar-MA" sz="4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mn-lt"/>
                <a:ea typeface="+mn-ea"/>
                <a:cs typeface="+mn-cs"/>
              </a:rPr>
              <a:t>:</a:t>
            </a:r>
            <a:endParaRPr lang="fr-FR" b="1" spc="50" dirty="0">
              <a:ln w="11430">
                <a:solidFill>
                  <a:schemeClr val="tx1"/>
                </a:solidFill>
              </a:ln>
              <a:solidFill>
                <a:srgbClr val="FF0000"/>
              </a:solidFill>
              <a:effectLst>
                <a:outerShdw blurRad="76200" dist="50800" dir="5400000" algn="tl" rotWithShape="0">
                  <a:srgbClr val="000000">
                    <a:alpha val="65000"/>
                  </a:srgbClr>
                </a:outerShdw>
              </a:effectLst>
            </a:endParaRPr>
          </a:p>
        </p:txBody>
      </p:sp>
      <p:sp>
        <p:nvSpPr>
          <p:cNvPr id="3" name="Rectangle 2"/>
          <p:cNvSpPr/>
          <p:nvPr/>
        </p:nvSpPr>
        <p:spPr>
          <a:xfrm>
            <a:off x="3079297" y="1124744"/>
            <a:ext cx="2943433" cy="646331"/>
          </a:xfrm>
          <a:prstGeom prst="rect">
            <a:avLst/>
          </a:prstGeom>
          <a:noFill/>
        </p:spPr>
        <p:txBody>
          <a:bodyPr wrap="none" lIns="91440" tIns="45720" rIns="91440" bIns="45720">
            <a:sp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rtl="1"/>
            <a:r>
              <a:rPr lang="ar-MA" sz="3600" b="1" cap="none" spc="0" dirty="0">
                <a:ln/>
                <a:solidFill>
                  <a:srgbClr val="009A46"/>
                </a:solidFill>
                <a:effectLst/>
              </a:rPr>
              <a:t>1- الميثاق الوطني</a:t>
            </a:r>
            <a:endParaRPr lang="fr-FR" sz="3600" b="1" cap="none" spc="0" dirty="0">
              <a:ln/>
              <a:solidFill>
                <a:srgbClr val="009A46"/>
              </a:solidFill>
              <a:effectLst/>
            </a:endParaRPr>
          </a:p>
        </p:txBody>
      </p:sp>
      <p:grpSp>
        <p:nvGrpSpPr>
          <p:cNvPr id="14" name="Groupe 13"/>
          <p:cNvGrpSpPr/>
          <p:nvPr/>
        </p:nvGrpSpPr>
        <p:grpSpPr>
          <a:xfrm>
            <a:off x="5652120" y="3314362"/>
            <a:ext cx="2448272" cy="504056"/>
            <a:chOff x="5707752" y="2850792"/>
            <a:chExt cx="2448272" cy="504056"/>
          </a:xfrm>
        </p:grpSpPr>
        <p:sp>
          <p:nvSpPr>
            <p:cNvPr id="10" name="Carré corné 9"/>
            <p:cNvSpPr/>
            <p:nvPr/>
          </p:nvSpPr>
          <p:spPr>
            <a:xfrm>
              <a:off x="5707752" y="2850792"/>
              <a:ext cx="2448272" cy="504056"/>
            </a:xfrm>
            <a:prstGeom prst="foldedCorner">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fr-FR"/>
            </a:p>
          </p:txBody>
        </p:sp>
        <p:sp>
          <p:nvSpPr>
            <p:cNvPr id="9" name="ZoneTexte 8"/>
            <p:cNvSpPr txBox="1"/>
            <p:nvPr/>
          </p:nvSpPr>
          <p:spPr>
            <a:xfrm>
              <a:off x="5907408" y="2918154"/>
              <a:ext cx="2048959" cy="369332"/>
            </a:xfrm>
            <a:prstGeom prst="rect">
              <a:avLst/>
            </a:prstGeom>
            <a:noFill/>
          </p:spPr>
          <p:txBody>
            <a:bodyPr wrap="none" rtlCol="0">
              <a:spAutoFit/>
            </a:bodyPr>
            <a:lstStyle/>
            <a:p>
              <a:r>
                <a:rPr lang="ar-MA" altLang="zh-CN" b="1" u="sng" dirty="0">
                  <a:solidFill>
                    <a:schemeClr val="tx2">
                      <a:lumMod val="60000"/>
                      <a:lumOff val="40000"/>
                    </a:schemeClr>
                  </a:solidFill>
                </a:rPr>
                <a:t>الدعامة الأولى المادة 24</a:t>
              </a:r>
              <a:endParaRPr lang="fr-FR" dirty="0"/>
            </a:p>
          </p:txBody>
        </p:sp>
      </p:grpSp>
      <p:grpSp>
        <p:nvGrpSpPr>
          <p:cNvPr id="13" name="Groupe 12"/>
          <p:cNvGrpSpPr/>
          <p:nvPr/>
        </p:nvGrpSpPr>
        <p:grpSpPr>
          <a:xfrm>
            <a:off x="5708948" y="5064258"/>
            <a:ext cx="2479828" cy="504056"/>
            <a:chOff x="3271048" y="4725144"/>
            <a:chExt cx="2479828" cy="504056"/>
          </a:xfrm>
        </p:grpSpPr>
        <p:sp>
          <p:nvSpPr>
            <p:cNvPr id="11" name="Carré corné 10"/>
            <p:cNvSpPr/>
            <p:nvPr/>
          </p:nvSpPr>
          <p:spPr>
            <a:xfrm>
              <a:off x="3302604" y="4725144"/>
              <a:ext cx="2448272" cy="504056"/>
            </a:xfrm>
            <a:prstGeom prst="foldedCorner">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fr-FR"/>
            </a:p>
          </p:txBody>
        </p:sp>
        <p:sp>
          <p:nvSpPr>
            <p:cNvPr id="12" name="ZoneTexte 11"/>
            <p:cNvSpPr txBox="1"/>
            <p:nvPr/>
          </p:nvSpPr>
          <p:spPr>
            <a:xfrm>
              <a:off x="3271048" y="4797152"/>
              <a:ext cx="2453080" cy="400110"/>
            </a:xfrm>
            <a:prstGeom prst="rect">
              <a:avLst/>
            </a:prstGeom>
            <a:noFill/>
          </p:spPr>
          <p:txBody>
            <a:bodyPr wrap="square" rtlCol="0">
              <a:spAutoFit/>
            </a:bodyPr>
            <a:lstStyle/>
            <a:p>
              <a:pPr algn="r" rtl="1"/>
              <a:r>
                <a:rPr lang="ar-MA" altLang="zh-CN" sz="2000" b="1" u="sng" dirty="0">
                  <a:solidFill>
                    <a:schemeClr val="tx2">
                      <a:lumMod val="60000"/>
                      <a:lumOff val="40000"/>
                    </a:schemeClr>
                  </a:solidFill>
                </a:rPr>
                <a:t>المادة 88 التعليم الأصيل :</a:t>
              </a:r>
              <a:endParaRPr lang="fr-FR" sz="2000" dirty="0"/>
            </a:p>
          </p:txBody>
        </p:sp>
      </p:grpSp>
      <p:sp>
        <p:nvSpPr>
          <p:cNvPr id="15" name="ZoneTexte 14"/>
          <p:cNvSpPr txBox="1"/>
          <p:nvPr/>
        </p:nvSpPr>
        <p:spPr>
          <a:xfrm>
            <a:off x="683568" y="2166315"/>
            <a:ext cx="7776864" cy="830997"/>
          </a:xfrm>
          <a:prstGeom prst="rect">
            <a:avLst/>
          </a:prstGeom>
          <a:noFill/>
        </p:spPr>
        <p:txBody>
          <a:bodyPr wrap="square" rtlCol="0">
            <a:spAutoFit/>
          </a:bodyPr>
          <a:lstStyle/>
          <a:p>
            <a:pPr algn="r" rtl="1"/>
            <a:r>
              <a:rPr lang="ar-MA" altLang="zh-CN" sz="2400" b="1" dirty="0"/>
              <a:t>تنفيذا لمضامين الميثاق الوطني للتربية والتكوين وخاصة فيما يتعلق بالارتقاء بالتعليم الأصيل </a:t>
            </a:r>
            <a:r>
              <a:rPr lang="ar-MA" altLang="zh-CN" sz="2400" b="1" dirty="0" smtClean="0"/>
              <a:t>:</a:t>
            </a:r>
            <a:endParaRPr lang="fr-FR" altLang="zh-CN" sz="2400" b="1" dirty="0"/>
          </a:p>
        </p:txBody>
      </p:sp>
    </p:spTree>
    <p:extLst>
      <p:ext uri="{BB962C8B-B14F-4D97-AF65-F5344CB8AC3E}">
        <p14:creationId xmlns:p14="http://schemas.microsoft.com/office/powerpoint/2010/main" val="17121249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80">
                                          <p:stCondLst>
                                            <p:cond delay="0"/>
                                          </p:stCondLst>
                                        </p:cTn>
                                        <p:tgtEl>
                                          <p:spTgt spid="3"/>
                                        </p:tgtEl>
                                      </p:cBhvr>
                                    </p:animEffect>
                                    <p:anim calcmode="lin" valueType="num">
                                      <p:cBhvr>
                                        <p:cTn id="8"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gtEl>
                                      </p:cBhvr>
                                      <p:to x="100000" y="60000"/>
                                    </p:animScale>
                                    <p:animScale>
                                      <p:cBhvr>
                                        <p:cTn id="14" dur="166" decel="50000">
                                          <p:stCondLst>
                                            <p:cond delay="676"/>
                                          </p:stCondLst>
                                        </p:cTn>
                                        <p:tgtEl>
                                          <p:spTgt spid="3"/>
                                        </p:tgtEl>
                                      </p:cBhvr>
                                      <p:to x="100000" y="100000"/>
                                    </p:animScale>
                                    <p:animScale>
                                      <p:cBhvr>
                                        <p:cTn id="15" dur="26">
                                          <p:stCondLst>
                                            <p:cond delay="1312"/>
                                          </p:stCondLst>
                                        </p:cTn>
                                        <p:tgtEl>
                                          <p:spTgt spid="3"/>
                                        </p:tgtEl>
                                      </p:cBhvr>
                                      <p:to x="100000" y="80000"/>
                                    </p:animScale>
                                    <p:animScale>
                                      <p:cBhvr>
                                        <p:cTn id="16" dur="166" decel="50000">
                                          <p:stCondLst>
                                            <p:cond delay="1338"/>
                                          </p:stCondLst>
                                        </p:cTn>
                                        <p:tgtEl>
                                          <p:spTgt spid="3"/>
                                        </p:tgtEl>
                                      </p:cBhvr>
                                      <p:to x="100000" y="100000"/>
                                    </p:animScale>
                                    <p:animScale>
                                      <p:cBhvr>
                                        <p:cTn id="17" dur="26">
                                          <p:stCondLst>
                                            <p:cond delay="1642"/>
                                          </p:stCondLst>
                                        </p:cTn>
                                        <p:tgtEl>
                                          <p:spTgt spid="3"/>
                                        </p:tgtEl>
                                      </p:cBhvr>
                                      <p:to x="100000" y="90000"/>
                                    </p:animScale>
                                    <p:animScale>
                                      <p:cBhvr>
                                        <p:cTn id="18" dur="166" decel="50000">
                                          <p:stCondLst>
                                            <p:cond delay="1668"/>
                                          </p:stCondLst>
                                        </p:cTn>
                                        <p:tgtEl>
                                          <p:spTgt spid="3"/>
                                        </p:tgtEl>
                                      </p:cBhvr>
                                      <p:to x="100000" y="100000"/>
                                    </p:animScale>
                                    <p:animScale>
                                      <p:cBhvr>
                                        <p:cTn id="19" dur="26">
                                          <p:stCondLst>
                                            <p:cond delay="1808"/>
                                          </p:stCondLst>
                                        </p:cTn>
                                        <p:tgtEl>
                                          <p:spTgt spid="3"/>
                                        </p:tgtEl>
                                      </p:cBhvr>
                                      <p:to x="100000" y="95000"/>
                                    </p:animScale>
                                    <p:animScale>
                                      <p:cBhvr>
                                        <p:cTn id="20" dur="166" decel="50000">
                                          <p:stCondLst>
                                            <p:cond delay="1834"/>
                                          </p:stCondLst>
                                        </p:cTn>
                                        <p:tgtEl>
                                          <p:spTgt spid="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archemin horizontal 3"/>
          <p:cNvSpPr/>
          <p:nvPr/>
        </p:nvSpPr>
        <p:spPr>
          <a:xfrm>
            <a:off x="755576" y="1844824"/>
            <a:ext cx="7128792" cy="4392488"/>
          </a:xfrm>
          <a:prstGeom prst="horizontalScroll">
            <a:avLst/>
          </a:prstGeom>
          <a:solidFill>
            <a:schemeClr val="bg1">
              <a:lumMod val="95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Rectangle 3"/>
          <p:cNvSpPr txBox="1">
            <a:spLocks noChangeArrowheads="1"/>
          </p:cNvSpPr>
          <p:nvPr/>
        </p:nvSpPr>
        <p:spPr>
          <a:xfrm>
            <a:off x="1547664" y="2620211"/>
            <a:ext cx="5976664" cy="2880320"/>
          </a:xfrm>
          <a:prstGeom prst="rect">
            <a:avLst/>
          </a:prstGeom>
        </p:spPr>
        <p:txBody>
          <a:bodyPr vert="horz" lIns="91440" tIns="45720" rIns="91440" bIns="45720" rtlCol="0">
            <a:noAutofit/>
            <a:scene3d>
              <a:camera prst="orthographicFront"/>
              <a:lightRig rig="flat" dir="tl">
                <a:rot lat="0" lon="0" rev="6600000"/>
              </a:lightRig>
            </a:scene3d>
            <a:sp3d extrusionH="25400" contourW="8890">
              <a:bevelT w="38100" h="31750"/>
              <a:contourClr>
                <a:schemeClr val="accent2">
                  <a:shade val="75000"/>
                </a:schemeClr>
              </a:contourClr>
            </a:sp3d>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gn="just" rtl="1">
              <a:lnSpc>
                <a:spcPct val="150000"/>
              </a:lnSpc>
              <a:buNone/>
              <a:defRPr/>
            </a:pPr>
            <a:r>
              <a:rPr lang="ar-SA" sz="2500" b="1" dirty="0" smtClean="0">
                <a:solidFill>
                  <a:schemeClr val="tx1"/>
                </a:solidFill>
              </a:rPr>
              <a:t>اقتضى</a:t>
            </a:r>
            <a:r>
              <a:rPr lang="ar-SA" sz="2500" b="1" dirty="0" smtClean="0">
                <a:ln w="11430">
                  <a:noFill/>
                </a:ln>
                <a:solidFill>
                  <a:schemeClr val="tx1"/>
                </a:solidFill>
                <a:effectLst>
                  <a:outerShdw blurRad="50800" dist="39000" dir="5460000" algn="tl">
                    <a:srgbClr val="000000">
                      <a:alpha val="38000"/>
                    </a:srgbClr>
                  </a:outerShdw>
                </a:effectLst>
              </a:rPr>
              <a:t> </a:t>
            </a:r>
            <a:r>
              <a:rPr lang="ar-SA" sz="2500" b="1" dirty="0">
                <a:solidFill>
                  <a:schemeClr val="tx1"/>
                </a:solidFill>
              </a:rPr>
              <a:t>التنزيل العملي لهذا النوع من التعليم وتأطيره ضمن المنظومة التربوية، صدور مذكرات وزارية تنظيمية تحدد نظام الدراسة في بعديه التنظيمي والبيداغوجي. وفي هذا السياق صدرت المذكر</a:t>
            </a:r>
            <a:r>
              <a:rPr lang="ar-MA" sz="2500" b="1" dirty="0">
                <a:solidFill>
                  <a:schemeClr val="tx1"/>
                </a:solidFill>
              </a:rPr>
              <a:t>ات</a:t>
            </a:r>
            <a:r>
              <a:rPr lang="ar-SA" sz="2500" b="1" dirty="0">
                <a:solidFill>
                  <a:schemeClr val="tx1"/>
                </a:solidFill>
              </a:rPr>
              <a:t> الوزارية</a:t>
            </a:r>
            <a:r>
              <a:rPr lang="ar-MA" sz="2500" b="1" dirty="0">
                <a:solidFill>
                  <a:schemeClr val="tx1"/>
                </a:solidFill>
              </a:rPr>
              <a:t> التالية </a:t>
            </a:r>
            <a:r>
              <a:rPr lang="ar-MA" sz="2500" b="1" dirty="0" smtClean="0">
                <a:solidFill>
                  <a:schemeClr val="tx1"/>
                </a:solidFill>
              </a:rPr>
              <a:t>:</a:t>
            </a:r>
            <a:endParaRPr lang="ar-MA" sz="2500" b="1" dirty="0">
              <a:solidFill>
                <a:schemeClr val="tx1"/>
              </a:solidFill>
            </a:endParaRPr>
          </a:p>
        </p:txBody>
      </p:sp>
      <p:sp>
        <p:nvSpPr>
          <p:cNvPr id="2" name="Rectangle 1"/>
          <p:cNvSpPr/>
          <p:nvPr/>
        </p:nvSpPr>
        <p:spPr>
          <a:xfrm>
            <a:off x="2926147" y="914551"/>
            <a:ext cx="3531736" cy="646331"/>
          </a:xfrm>
          <a:prstGeom prst="rect">
            <a:avLst/>
          </a:prstGeom>
          <a:noFill/>
        </p:spPr>
        <p:txBody>
          <a:bodyPr wrap="none" lIns="91440" tIns="45720" rIns="91440" bIns="45720">
            <a:sp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a:r>
              <a:rPr lang="ar-MA" sz="3200" b="1" spc="50" dirty="0">
                <a:ln w="11430">
                  <a:solidFill>
                    <a:schemeClr val="tx1"/>
                  </a:solidFill>
                </a:ln>
                <a:solidFill>
                  <a:srgbClr val="FF0000"/>
                </a:solidFill>
                <a:effectLst>
                  <a:outerShdw blurRad="76200" dist="50800" dir="5400000" algn="tl" rotWithShape="0">
                    <a:srgbClr val="000000">
                      <a:alpha val="65000"/>
                    </a:srgbClr>
                  </a:outerShdw>
                </a:effectLst>
              </a:rPr>
              <a:t> </a:t>
            </a:r>
            <a:r>
              <a:rPr lang="ar-MA" sz="3600" b="1" dirty="0">
                <a:ln/>
                <a:solidFill>
                  <a:srgbClr val="009A46"/>
                </a:solidFill>
              </a:rPr>
              <a:t>2- المذكرات الوزارية</a:t>
            </a:r>
            <a:endParaRPr lang="fr-FR" sz="3600" b="1" cap="none" spc="0" dirty="0">
              <a:ln/>
              <a:solidFill>
                <a:schemeClr val="accent3"/>
              </a:solidFill>
              <a:effectLst/>
            </a:endParaRPr>
          </a:p>
        </p:txBody>
      </p:sp>
      <p:sp>
        <p:nvSpPr>
          <p:cNvPr id="6" name="Titre 6"/>
          <p:cNvSpPr>
            <a:spLocks noGrp="1"/>
          </p:cNvSpPr>
          <p:nvPr>
            <p:ph type="title"/>
          </p:nvPr>
        </p:nvSpPr>
        <p:spPr>
          <a:xfrm>
            <a:off x="577215" y="208461"/>
            <a:ext cx="8229600" cy="706090"/>
          </a:xfrm>
        </p:spPr>
        <p:txBody>
          <a:bodyPr>
            <a:noAutofit/>
          </a:bodyPr>
          <a:lstStyle/>
          <a:p>
            <a:pPr rtl="1"/>
            <a:r>
              <a:rPr lang="ar-MA" sz="4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mn-lt"/>
                <a:ea typeface="+mn-ea"/>
                <a:cs typeface="+mn-cs"/>
              </a:rPr>
              <a:t>3- قراءة في مرجعيات التعليم الأصيل </a:t>
            </a:r>
            <a:r>
              <a:rPr lang="ar-MA" sz="4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mn-lt"/>
                <a:ea typeface="+mn-ea"/>
                <a:cs typeface="+mn-cs"/>
              </a:rPr>
              <a:t>:</a:t>
            </a:r>
            <a:endParaRPr lang="fr-FR" b="1" spc="50" dirty="0">
              <a:ln w="11430">
                <a:solidFill>
                  <a:schemeClr val="tx1"/>
                </a:solidFill>
              </a:ln>
              <a:solidFill>
                <a:srgbClr val="FF0000"/>
              </a:solidFill>
              <a:effectLst>
                <a:outerShdw blurRad="76200" dist="50800" dir="5400000" algn="tl" rotWithShape="0">
                  <a:srgbClr val="000000">
                    <a:alpha val="65000"/>
                  </a:srgbClr>
                </a:outerShdw>
              </a:effectLst>
            </a:endParaRPr>
          </a:p>
        </p:txBody>
      </p:sp>
    </p:spTree>
    <p:extLst>
      <p:ext uri="{BB962C8B-B14F-4D97-AF65-F5344CB8AC3E}">
        <p14:creationId xmlns:p14="http://schemas.microsoft.com/office/powerpoint/2010/main" val="26104565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11560" y="1412776"/>
            <a:ext cx="8352928" cy="5632311"/>
          </a:xfrm>
          <a:prstGeom prst="rect">
            <a:avLst/>
          </a:prstGeom>
        </p:spPr>
        <p:txBody>
          <a:bodyPr wrap="square">
            <a:spAutoFit/>
          </a:bodyPr>
          <a:lstStyle/>
          <a:p>
            <a:pPr marL="742950" indent="-290513" algn="just" rtl="1">
              <a:lnSpc>
                <a:spcPct val="150000"/>
              </a:lnSpc>
              <a:buClr>
                <a:srgbClr val="FF0000"/>
              </a:buClr>
              <a:buFont typeface="+mj-lt"/>
              <a:buAutoNum type="arabicPeriod"/>
            </a:pPr>
            <a:r>
              <a:rPr lang="ar-SA" sz="2000" dirty="0" smtClean="0"/>
              <a:t>إحداث </a:t>
            </a:r>
            <a:r>
              <a:rPr lang="ar-SA" sz="2000" dirty="0"/>
              <a:t>ثلاثة أقسام للأولى الابتدائية في مدرستين تعتبران رافدين للثانوية الإعدادية المتوافرة في الجهة؛</a:t>
            </a:r>
            <a:endParaRPr lang="ar-MA" sz="2000" dirty="0"/>
          </a:p>
          <a:p>
            <a:pPr marL="742950" indent="-290513" algn="just" rtl="1">
              <a:lnSpc>
                <a:spcPct val="150000"/>
              </a:lnSpc>
              <a:buClr>
                <a:srgbClr val="FF0000"/>
              </a:buClr>
              <a:buFont typeface="+mj-lt"/>
              <a:buAutoNum type="arabicPeriod"/>
            </a:pPr>
            <a:r>
              <a:rPr lang="ar-SA" sz="2000" dirty="0"/>
              <a:t>إحداث ثلاثة أقسام للأولى الابتدائية بمدرسة واحدة في الجهة التي لا تتوفر فيها ثانوية إعدادية للتعليم الأصيل؛</a:t>
            </a:r>
            <a:endParaRPr lang="fr-FR" sz="2000" dirty="0"/>
          </a:p>
          <a:p>
            <a:pPr marL="742950" indent="-290513" algn="just" rtl="1">
              <a:lnSpc>
                <a:spcPct val="150000"/>
              </a:lnSpc>
              <a:buClr>
                <a:srgbClr val="FF0000"/>
              </a:buClr>
              <a:buFont typeface="+mj-lt"/>
              <a:buAutoNum type="arabicPeriod"/>
            </a:pPr>
            <a:r>
              <a:rPr lang="ar-MA" sz="2000" dirty="0"/>
              <a:t>اض</a:t>
            </a:r>
            <a:r>
              <a:rPr lang="ar-SA" sz="2000" dirty="0"/>
              <a:t>افة ثلاثة أقسام جديدة للأولى الابتدائية في كل موسم دراسي وأقسام في الثانية ثم الثالثة</a:t>
            </a:r>
            <a:r>
              <a:rPr lang="fr-FR" sz="2000" dirty="0"/>
              <a:t>... </a:t>
            </a:r>
            <a:r>
              <a:rPr lang="ar-SA" sz="2000" dirty="0"/>
              <a:t>إلى أن تستكمل هذه المدارس المستويات الستة للتعليم الابتدائي وفق الخريطة الاستشرافية صحبته؛</a:t>
            </a:r>
            <a:endParaRPr lang="fr-FR" sz="2000" dirty="0"/>
          </a:p>
          <a:p>
            <a:pPr marL="742950" indent="-290513" algn="just" rtl="1">
              <a:lnSpc>
                <a:spcPct val="150000"/>
              </a:lnSpc>
              <a:buClr>
                <a:srgbClr val="FF0000"/>
              </a:buClr>
              <a:buFont typeface="+mj-lt"/>
              <a:buAutoNum type="arabicPeriod"/>
            </a:pPr>
            <a:r>
              <a:rPr lang="fr-FR" sz="2000" dirty="0"/>
              <a:t> </a:t>
            </a:r>
            <a:r>
              <a:rPr lang="ar-SA" sz="2000" dirty="0"/>
              <a:t>تشكيل لجنة مشتركة على مستوى كل جهة من أطر الأكاديمية الجهوية للتربية والتكوين وأطر التعليم الأصيل للقيام بحملات إعلامية حول أهمية التعليم الأصيل في المنظومة التربوية بتنسيق مع أطر التوجيه التربوي، ودراسة القضايا التربوية التي من شأنها أن تساعد على تيسير إرساء التعليم الأصيل بالتعليم الابتدائي، والمساهمة في تأطير دورات التكوين المستمر لفائدة الأساتذة</a:t>
            </a:r>
            <a:r>
              <a:rPr lang="fr-FR" sz="2000" dirty="0" smtClean="0"/>
              <a:t>.</a:t>
            </a:r>
            <a:r>
              <a:rPr lang="ar-MA" sz="2000" dirty="0" smtClean="0"/>
              <a:t> </a:t>
            </a:r>
            <a:endParaRPr lang="fr-FR" sz="2000" dirty="0"/>
          </a:p>
        </p:txBody>
      </p:sp>
      <p:sp>
        <p:nvSpPr>
          <p:cNvPr id="5" name="ZoneTexte 4"/>
          <p:cNvSpPr txBox="1"/>
          <p:nvPr/>
        </p:nvSpPr>
        <p:spPr>
          <a:xfrm>
            <a:off x="683568" y="335333"/>
            <a:ext cx="7632848" cy="958660"/>
          </a:xfrm>
          <a:prstGeom prst="rect">
            <a:avLst/>
          </a:prstGeom>
          <a:scene3d>
            <a:camera prst="perspectiveAbove"/>
            <a:lightRig rig="threePt" dir="t"/>
          </a:scene3d>
        </p:spPr>
        <p:style>
          <a:lnRef idx="1">
            <a:schemeClr val="accent6"/>
          </a:lnRef>
          <a:fillRef idx="2">
            <a:schemeClr val="accent6"/>
          </a:fillRef>
          <a:effectRef idx="1">
            <a:schemeClr val="accent6"/>
          </a:effectRef>
          <a:fontRef idx="minor">
            <a:schemeClr val="dk1"/>
          </a:fontRef>
        </p:style>
        <p:txBody>
          <a:bodyPr wrap="square" rtlCol="0">
            <a:spAutoFit/>
          </a:bodyPr>
          <a:lstStyle/>
          <a:p>
            <a:pPr marL="285750" indent="-285750" algn="r" rtl="1">
              <a:lnSpc>
                <a:spcPct val="150000"/>
              </a:lnSpc>
              <a:buFont typeface="Wingdings" pitchFamily="2" charset="2"/>
              <a:buChar char="v"/>
            </a:pPr>
            <a:r>
              <a:rPr lang="ar-MA" sz="2000" b="1" dirty="0">
                <a:ln>
                  <a:solidFill>
                    <a:srgbClr val="FF0000"/>
                  </a:solidFill>
                </a:ln>
                <a:solidFill>
                  <a:srgbClr val="FF0000"/>
                </a:solidFill>
              </a:rPr>
              <a:t>المذكرة الوزارية رقم 92 الصادرة بتاريخ 14 رجب 1426 الموافق لـ 19غشـــت 2005، </a:t>
            </a:r>
            <a:r>
              <a:rPr lang="ar-MA" sz="2000" b="1" dirty="0"/>
              <a:t>في شأن </a:t>
            </a:r>
            <a:r>
              <a:rPr lang="ar-MA" sz="2000" b="1" u="sng" dirty="0"/>
              <a:t>« </a:t>
            </a:r>
            <a:r>
              <a:rPr lang="ar-SA" sz="2000" b="1" u="sng" dirty="0"/>
              <a:t>توسيع شبكة مؤسسات التعليم الابتدائي الأصيل</a:t>
            </a:r>
            <a:r>
              <a:rPr lang="ar-MA" sz="2000" b="1" u="sng" dirty="0"/>
              <a:t>»</a:t>
            </a:r>
            <a:r>
              <a:rPr lang="ar-SA" sz="2000" b="1" u="sng" dirty="0"/>
              <a:t> </a:t>
            </a:r>
            <a:r>
              <a:rPr lang="ar-MA" sz="2000" b="1" dirty="0"/>
              <a:t>كما يلي </a:t>
            </a:r>
            <a:r>
              <a:rPr lang="ar-MA" sz="2000" b="1" dirty="0" smtClean="0"/>
              <a:t>:</a:t>
            </a:r>
            <a:endParaRPr lang="ar-MA" sz="2000" b="1" dirty="0"/>
          </a:p>
        </p:txBody>
      </p:sp>
    </p:spTree>
    <p:extLst>
      <p:ext uri="{BB962C8B-B14F-4D97-AF65-F5344CB8AC3E}">
        <p14:creationId xmlns:p14="http://schemas.microsoft.com/office/powerpoint/2010/main" val="13994564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fltVal val="0"/>
                                          </p:val>
                                        </p:tav>
                                        <p:tav tm="100000">
                                          <p:val>
                                            <p:strVal val="#ppt_w"/>
                                          </p:val>
                                        </p:tav>
                                      </p:tavLst>
                                    </p:anim>
                                    <p:anim calcmode="lin" valueType="num">
                                      <p:cBhvr>
                                        <p:cTn id="8" dur="1000" fill="hold"/>
                                        <p:tgtEl>
                                          <p:spTgt spid="5"/>
                                        </p:tgtEl>
                                        <p:attrNameLst>
                                          <p:attrName>ppt_h</p:attrName>
                                        </p:attrNameLst>
                                      </p:cBhvr>
                                      <p:tavLst>
                                        <p:tav tm="0">
                                          <p:val>
                                            <p:fltVal val="0"/>
                                          </p:val>
                                        </p:tav>
                                        <p:tav tm="100000">
                                          <p:val>
                                            <p:strVal val="#ppt_h"/>
                                          </p:val>
                                        </p:tav>
                                      </p:tavLst>
                                    </p:anim>
                                    <p:anim calcmode="lin" valueType="num">
                                      <p:cBhvr>
                                        <p:cTn id="9" dur="1000" fill="hold"/>
                                        <p:tgtEl>
                                          <p:spTgt spid="5"/>
                                        </p:tgtEl>
                                        <p:attrNameLst>
                                          <p:attrName>style.rotation</p:attrName>
                                        </p:attrNameLst>
                                      </p:cBhvr>
                                      <p:tavLst>
                                        <p:tav tm="0">
                                          <p:val>
                                            <p:fltVal val="90"/>
                                          </p:val>
                                        </p:tav>
                                        <p:tav tm="100000">
                                          <p:val>
                                            <p:fltVal val="0"/>
                                          </p:val>
                                        </p:tav>
                                      </p:tavLst>
                                    </p:anim>
                                    <p:animEffect transition="in" filter="fade">
                                      <p:cBhvr>
                                        <p:cTn id="10"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591</TotalTime>
  <Words>1142</Words>
  <Application>Microsoft Office PowerPoint</Application>
  <PresentationFormat>Affichage à l'écran (4:3)</PresentationFormat>
  <Paragraphs>75</Paragraphs>
  <Slides>18</Slides>
  <Notes>0</Notes>
  <HiddenSlides>0</HiddenSlides>
  <MMClips>0</MMClips>
  <ScaleCrop>false</ScaleCrop>
  <HeadingPairs>
    <vt:vector size="4" baseType="variant">
      <vt:variant>
        <vt:lpstr>Thème</vt:lpstr>
      </vt:variant>
      <vt:variant>
        <vt:i4>1</vt:i4>
      </vt:variant>
      <vt:variant>
        <vt:lpstr>Titres des diapositives</vt:lpstr>
      </vt:variant>
      <vt:variant>
        <vt:i4>18</vt:i4>
      </vt:variant>
    </vt:vector>
  </HeadingPairs>
  <TitlesOfParts>
    <vt:vector size="19" baseType="lpstr">
      <vt:lpstr>Thème Office</vt:lpstr>
      <vt:lpstr>Présentation PowerPoint</vt:lpstr>
      <vt:lpstr>Présentation PowerPoint</vt:lpstr>
      <vt:lpstr>Présentation PowerPoint</vt:lpstr>
      <vt:lpstr>Présentation PowerPoint</vt:lpstr>
      <vt:lpstr>Présentation PowerPoint</vt:lpstr>
      <vt:lpstr>Présentation PowerPoint</vt:lpstr>
      <vt:lpstr>3- قراءة في مرجعيات التعليم الأصيل :</vt:lpstr>
      <vt:lpstr>3- قراءة في مرجعيات التعليم الأصيل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alqalam</dc:creator>
  <cp:lastModifiedBy>bouchra</cp:lastModifiedBy>
  <cp:revision>154</cp:revision>
  <dcterms:created xsi:type="dcterms:W3CDTF">2016-05-24T15:11:31Z</dcterms:created>
  <dcterms:modified xsi:type="dcterms:W3CDTF">2018-04-16T15:15:53Z</dcterms:modified>
</cp:coreProperties>
</file>